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80" r:id="rId3"/>
    <p:sldId id="285" r:id="rId4"/>
    <p:sldId id="287" r:id="rId5"/>
    <p:sldId id="286" r:id="rId6"/>
    <p:sldId id="294" r:id="rId7"/>
    <p:sldId id="288" r:id="rId8"/>
    <p:sldId id="268" r:id="rId9"/>
    <p:sldId id="257" r:id="rId10"/>
    <p:sldId id="258" r:id="rId11"/>
    <p:sldId id="281" r:id="rId12"/>
    <p:sldId id="284" r:id="rId13"/>
    <p:sldId id="282" r:id="rId14"/>
    <p:sldId id="269" r:id="rId15"/>
    <p:sldId id="263" r:id="rId16"/>
    <p:sldId id="276" r:id="rId17"/>
    <p:sldId id="259" r:id="rId18"/>
    <p:sldId id="270" r:id="rId19"/>
    <p:sldId id="277" r:id="rId20"/>
    <p:sldId id="271" r:id="rId21"/>
    <p:sldId id="260" r:id="rId22"/>
    <p:sldId id="261" r:id="rId23"/>
    <p:sldId id="272" r:id="rId24"/>
    <p:sldId id="262" r:id="rId25"/>
    <p:sldId id="267" r:id="rId26"/>
    <p:sldId id="278" r:id="rId27"/>
    <p:sldId id="279" r:id="rId28"/>
    <p:sldId id="264" r:id="rId29"/>
    <p:sldId id="273" r:id="rId30"/>
    <p:sldId id="298" r:id="rId31"/>
    <p:sldId id="299" r:id="rId32"/>
    <p:sldId id="274" r:id="rId33"/>
    <p:sldId id="275" r:id="rId34"/>
    <p:sldId id="283" r:id="rId35"/>
    <p:sldId id="289" r:id="rId36"/>
    <p:sldId id="290" r:id="rId37"/>
    <p:sldId id="291" r:id="rId38"/>
    <p:sldId id="292" r:id="rId39"/>
    <p:sldId id="293" r:id="rId40"/>
    <p:sldId id="295" r:id="rId41"/>
    <p:sldId id="296" r:id="rId42"/>
    <p:sldId id="297" r:id="rId43"/>
    <p:sldId id="300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125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8AF30-1A42-40D9-BEED-931C5A5D92A1}" type="datetimeFigureOut">
              <a:rPr lang="ru-RU" smtClean="0"/>
              <a:t>08.06.2020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E09DE-D469-4902-B75E-E46B66C4E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3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E09DE-D469-4902-B75E-E46B66C4E68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26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2A6F-C1F8-4349-B1F2-726ED5077C29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59EE-400E-4BC3-9798-D78E6AD852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32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2A6F-C1F8-4349-B1F2-726ED5077C29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59EE-400E-4BC3-9798-D78E6AD852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17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2A6F-C1F8-4349-B1F2-726ED5077C29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59EE-400E-4BC3-9798-D78E6AD852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63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2A6F-C1F8-4349-B1F2-726ED5077C29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59EE-400E-4BC3-9798-D78E6AD852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42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2A6F-C1F8-4349-B1F2-726ED5077C29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59EE-400E-4BC3-9798-D78E6AD852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00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2A6F-C1F8-4349-B1F2-726ED5077C29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59EE-400E-4BC3-9798-D78E6AD852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1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2A6F-C1F8-4349-B1F2-726ED5077C29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59EE-400E-4BC3-9798-D78E6AD852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50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2A6F-C1F8-4349-B1F2-726ED5077C29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59EE-400E-4BC3-9798-D78E6AD852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62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2A6F-C1F8-4349-B1F2-726ED5077C29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59EE-400E-4BC3-9798-D78E6AD852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3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2A6F-C1F8-4349-B1F2-726ED5077C29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59EE-400E-4BC3-9798-D78E6AD852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9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2A6F-C1F8-4349-B1F2-726ED5077C29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959EE-400E-4BC3-9798-D78E6AD852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162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22A6F-C1F8-4349-B1F2-726ED5077C29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959EE-400E-4BC3-9798-D78E6AD852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39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Растительные ткани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54795" y="609329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Коалиция, </a:t>
            </a:r>
            <a:r>
              <a:rPr lang="ru-RU" sz="2000" dirty="0" smtClean="0"/>
              <a:t>2020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65753"/>
            <a:ext cx="1157860" cy="127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71" y="404664"/>
            <a:ext cx="888067" cy="92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195" y="1115691"/>
            <a:ext cx="1330343" cy="13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538" y="183406"/>
            <a:ext cx="1248801" cy="125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37335"/>
            <a:ext cx="1236116" cy="131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4664"/>
            <a:ext cx="1196486" cy="111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71" y="3501008"/>
            <a:ext cx="1296466" cy="15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46515"/>
            <a:ext cx="1476995" cy="165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95" y="2507351"/>
            <a:ext cx="1058488" cy="105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482" y="5293923"/>
            <a:ext cx="1146111" cy="114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11" y="4872255"/>
            <a:ext cx="1205227" cy="116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2" y="5037330"/>
            <a:ext cx="1277934" cy="1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700131"/>
            <a:ext cx="4064496" cy="1752600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Светлана Дмитриевна </a:t>
            </a:r>
            <a:r>
              <a:rPr lang="ru-RU" sz="2400" dirty="0" err="1" smtClean="0">
                <a:solidFill>
                  <a:schemeClr val="tx1"/>
                </a:solidFill>
              </a:rPr>
              <a:t>Железова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 smtClean="0">
                <a:solidFill>
                  <a:schemeClr val="tx1"/>
                </a:solidFill>
              </a:rPr>
              <a:t>магистр биологического факультета МГУ имени </a:t>
            </a:r>
            <a:r>
              <a:rPr lang="ru-RU" sz="2400" dirty="0" err="1" smtClean="0">
                <a:solidFill>
                  <a:schemeClr val="tx1"/>
                </a:solidFill>
              </a:rPr>
              <a:t>М.В.Ломоносова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4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Растительные ткани (по школе)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Образовательные (обеспечивают рост растения)</a:t>
            </a:r>
          </a:p>
          <a:p>
            <a:r>
              <a:rPr lang="ru-RU" dirty="0" smtClean="0"/>
              <a:t>Механические (прочность)</a:t>
            </a:r>
          </a:p>
          <a:p>
            <a:r>
              <a:rPr lang="ru-RU" dirty="0" err="1" smtClean="0"/>
              <a:t>ОсновнЫе</a:t>
            </a:r>
            <a:r>
              <a:rPr lang="ru-RU" dirty="0" smtClean="0"/>
              <a:t> (заполняют всё пространство внутри органов растения)</a:t>
            </a:r>
          </a:p>
          <a:p>
            <a:r>
              <a:rPr lang="ru-RU" dirty="0" smtClean="0"/>
              <a:t>Покровные (защищают от высыхания и других неблагоприятных факторов)</a:t>
            </a:r>
          </a:p>
          <a:p>
            <a:r>
              <a:rPr lang="ru-RU" dirty="0" smtClean="0"/>
              <a:t>Выделительные (секретируют нектар и сок)</a:t>
            </a:r>
          </a:p>
          <a:p>
            <a:r>
              <a:rPr lang="ru-RU" dirty="0" smtClean="0"/>
              <a:t>Проводящие (осуществляют транспорт веществ по растению)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Системы классификации тканей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85860"/>
            <a:ext cx="3614734" cy="43291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600" dirty="0" smtClean="0"/>
              <a:t>Школа</a:t>
            </a:r>
          </a:p>
          <a:p>
            <a:r>
              <a:rPr lang="ru-RU" sz="2600" dirty="0" smtClean="0"/>
              <a:t>Образовательные</a:t>
            </a:r>
          </a:p>
          <a:p>
            <a:r>
              <a:rPr lang="ru-RU" sz="2600" dirty="0" smtClean="0"/>
              <a:t>Механические</a:t>
            </a:r>
          </a:p>
          <a:p>
            <a:r>
              <a:rPr lang="ru-RU" sz="2600" dirty="0" err="1" smtClean="0"/>
              <a:t>ОсновнЫе</a:t>
            </a:r>
            <a:endParaRPr lang="ru-RU" sz="2600" dirty="0" smtClean="0"/>
          </a:p>
          <a:p>
            <a:r>
              <a:rPr lang="ru-RU" sz="2600" dirty="0" smtClean="0"/>
              <a:t>Покровные</a:t>
            </a:r>
          </a:p>
          <a:p>
            <a:r>
              <a:rPr lang="ru-RU" sz="2600" dirty="0" smtClean="0"/>
              <a:t>Выделительные</a:t>
            </a:r>
          </a:p>
          <a:p>
            <a:r>
              <a:rPr lang="ru-RU" sz="2600" dirty="0" smtClean="0"/>
              <a:t>Проводящие</a:t>
            </a:r>
          </a:p>
          <a:p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643438" y="1357298"/>
            <a:ext cx="4000528" cy="48577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Ф. Габерландт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Покровные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Механические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Абсорбционные (всасывающие)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Ассимилирующие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Проводящие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Запасающие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3000" dirty="0" smtClean="0"/>
              <a:t>Проветривающие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3000" dirty="0" smtClean="0"/>
              <a:t>Секреторные и выделительные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3000" dirty="0" smtClean="0"/>
              <a:t>Образовательные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Классификация Ф. Габерландта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5072098"/>
          </a:xfrm>
        </p:spPr>
        <p:txBody>
          <a:bodyPr>
            <a:normAutofit fontScale="85000" lnSpcReduction="20000"/>
          </a:bodyPr>
          <a:lstStyle/>
          <a:p>
            <a:pPr lvl="0">
              <a:defRPr/>
            </a:pPr>
            <a:r>
              <a:rPr lang="ru-RU" dirty="0" smtClean="0"/>
              <a:t>Покровные (</a:t>
            </a:r>
            <a:r>
              <a:rPr lang="ru-RU" dirty="0" smtClean="0">
                <a:solidFill>
                  <a:srgbClr val="FF0000"/>
                </a:solidFill>
              </a:rPr>
              <a:t>эпидерма, пробка, экзодерма</a:t>
            </a:r>
            <a:r>
              <a:rPr lang="ru-RU" dirty="0" smtClean="0"/>
              <a:t>)</a:t>
            </a:r>
          </a:p>
          <a:p>
            <a:pPr lvl="0">
              <a:defRPr/>
            </a:pPr>
            <a:r>
              <a:rPr lang="ru-RU" dirty="0" smtClean="0"/>
              <a:t>Механические (</a:t>
            </a:r>
            <a:r>
              <a:rPr lang="ru-RU" dirty="0" smtClean="0">
                <a:solidFill>
                  <a:schemeClr val="accent6"/>
                </a:solidFill>
              </a:rPr>
              <a:t>колленхима, склеренхима, волокна </a:t>
            </a:r>
            <a:r>
              <a:rPr lang="ru-RU" dirty="0" err="1" smtClean="0">
                <a:solidFill>
                  <a:schemeClr val="accent6"/>
                </a:solidFill>
              </a:rPr>
              <a:t>либриформа</a:t>
            </a:r>
            <a:r>
              <a:rPr lang="ru-RU" dirty="0" smtClean="0">
                <a:solidFill>
                  <a:schemeClr val="accent6"/>
                </a:solidFill>
              </a:rPr>
              <a:t>, лубяные волокна, </a:t>
            </a:r>
            <a:r>
              <a:rPr lang="ru-RU" dirty="0" err="1" smtClean="0">
                <a:solidFill>
                  <a:schemeClr val="accent6"/>
                </a:solidFill>
              </a:rPr>
              <a:t>склереиды</a:t>
            </a:r>
            <a:r>
              <a:rPr lang="ru-RU" dirty="0" smtClean="0"/>
              <a:t>)</a:t>
            </a:r>
          </a:p>
          <a:p>
            <a:pPr lvl="0">
              <a:defRPr/>
            </a:pPr>
            <a:r>
              <a:rPr lang="ru-RU" dirty="0" smtClean="0"/>
              <a:t>Абсорбционные (</a:t>
            </a:r>
            <a:r>
              <a:rPr lang="ru-RU" dirty="0" smtClean="0">
                <a:solidFill>
                  <a:srgbClr val="FFCC00"/>
                </a:solidFill>
              </a:rPr>
              <a:t>ризоиды, эпиблема, </a:t>
            </a:r>
            <a:r>
              <a:rPr lang="ru-RU" dirty="0" err="1" smtClean="0">
                <a:solidFill>
                  <a:srgbClr val="FFCC00"/>
                </a:solidFill>
              </a:rPr>
              <a:t>веламен</a:t>
            </a:r>
            <a:r>
              <a:rPr lang="ru-RU" dirty="0" smtClean="0"/>
              <a:t>)</a:t>
            </a:r>
          </a:p>
          <a:p>
            <a:pPr lvl="0">
              <a:defRPr/>
            </a:pPr>
            <a:r>
              <a:rPr lang="ru-RU" dirty="0" smtClean="0"/>
              <a:t>Ассимилирующие (</a:t>
            </a:r>
            <a:r>
              <a:rPr lang="ru-RU" dirty="0" smtClean="0">
                <a:solidFill>
                  <a:srgbClr val="92D050"/>
                </a:solidFill>
              </a:rPr>
              <a:t>хлоренхима</a:t>
            </a:r>
            <a:r>
              <a:rPr lang="ru-RU" dirty="0" smtClean="0"/>
              <a:t>)</a:t>
            </a:r>
          </a:p>
          <a:p>
            <a:pPr lvl="0">
              <a:defRPr/>
            </a:pPr>
            <a:r>
              <a:rPr lang="ru-RU" dirty="0" smtClean="0"/>
              <a:t>Проводящие (</a:t>
            </a:r>
            <a:r>
              <a:rPr lang="ru-RU" dirty="0" smtClean="0">
                <a:solidFill>
                  <a:srgbClr val="00B050"/>
                </a:solidFill>
              </a:rPr>
              <a:t>ксилема и флоэма</a:t>
            </a:r>
            <a:r>
              <a:rPr lang="ru-RU" dirty="0" smtClean="0"/>
              <a:t>)</a:t>
            </a:r>
          </a:p>
          <a:p>
            <a:pPr lvl="0">
              <a:defRPr/>
            </a:pPr>
            <a:r>
              <a:rPr lang="ru-RU" dirty="0" smtClean="0"/>
              <a:t>Запасающие (</a:t>
            </a:r>
            <a:r>
              <a:rPr lang="ru-RU" dirty="0" smtClean="0">
                <a:solidFill>
                  <a:srgbClr val="00B0F0"/>
                </a:solidFill>
              </a:rPr>
              <a:t>эндосперм, водозапасающие волоски</a:t>
            </a:r>
            <a:r>
              <a:rPr lang="ru-RU" dirty="0" smtClean="0"/>
              <a:t>)</a:t>
            </a:r>
          </a:p>
          <a:p>
            <a:pPr lvl="0">
              <a:defRPr/>
            </a:pPr>
            <a:r>
              <a:rPr lang="ru-RU" dirty="0" smtClean="0"/>
              <a:t>Проветривающие (</a:t>
            </a:r>
            <a:r>
              <a:rPr lang="ru-RU" dirty="0" smtClean="0">
                <a:solidFill>
                  <a:srgbClr val="0070C0"/>
                </a:solidFill>
              </a:rPr>
              <a:t>аэренхима, устьица, чечевички, межклетники</a:t>
            </a:r>
            <a:r>
              <a:rPr lang="ru-RU" dirty="0" smtClean="0"/>
              <a:t>)</a:t>
            </a:r>
          </a:p>
          <a:p>
            <a:pPr lvl="0">
              <a:defRPr/>
            </a:pPr>
            <a:r>
              <a:rPr lang="ru-RU" dirty="0" smtClean="0"/>
              <a:t>Секреторные (</a:t>
            </a:r>
            <a:r>
              <a:rPr lang="ru-RU" dirty="0" smtClean="0">
                <a:solidFill>
                  <a:srgbClr val="002060"/>
                </a:solidFill>
              </a:rPr>
              <a:t>железистые волоски, смоляные ходы, </a:t>
            </a:r>
            <a:r>
              <a:rPr lang="ru-RU" dirty="0" err="1" smtClean="0">
                <a:solidFill>
                  <a:srgbClr val="002060"/>
                </a:solidFill>
              </a:rPr>
              <a:t>гидатоды</a:t>
            </a:r>
            <a:r>
              <a:rPr lang="ru-RU" dirty="0" smtClean="0"/>
              <a:t>)</a:t>
            </a:r>
          </a:p>
          <a:p>
            <a:pPr lvl="0">
              <a:defRPr/>
            </a:pPr>
            <a:r>
              <a:rPr lang="ru-RU" dirty="0" smtClean="0"/>
              <a:t>Образовательные (</a:t>
            </a:r>
            <a:r>
              <a:rPr lang="ru-RU" dirty="0" smtClean="0">
                <a:solidFill>
                  <a:srgbClr val="7030A0"/>
                </a:solidFill>
              </a:rPr>
              <a:t>меристемы, конус нарастания, камбий</a:t>
            </a:r>
            <a:r>
              <a:rPr lang="ru-RU" dirty="0" smtClean="0"/>
              <a:t>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ещё немного групп..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Простые и сложные ткани</a:t>
            </a:r>
          </a:p>
          <a:p>
            <a:pPr marL="0" indent="539750">
              <a:buNone/>
            </a:pPr>
            <a:endParaRPr lang="ru-RU" dirty="0" smtClean="0"/>
          </a:p>
          <a:p>
            <a:pPr marL="0" indent="360363">
              <a:buNone/>
            </a:pPr>
            <a:r>
              <a:rPr lang="ru-RU" dirty="0" smtClean="0"/>
              <a:t>Наряду с этими классификациями, существует ещё одна: по происхождению</a:t>
            </a:r>
          </a:p>
          <a:p>
            <a:pPr marL="0" indent="360363">
              <a:buNone/>
            </a:pPr>
            <a:endParaRPr lang="ru-RU" dirty="0" smtClean="0"/>
          </a:p>
          <a:p>
            <a:pPr marL="0" indent="360363"/>
            <a:r>
              <a:rPr lang="ru-RU" dirty="0" smtClean="0"/>
              <a:t>Первичные и вторичные ткани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Образовательные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= меристемы</a:t>
            </a:r>
          </a:p>
          <a:p>
            <a:pPr marL="0" indent="0">
              <a:buNone/>
            </a:pPr>
            <a:r>
              <a:rPr lang="ru-RU" u="sng" dirty="0" smtClean="0"/>
              <a:t>Примеры: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1)- Конус нарастания (рост в длину)</a:t>
            </a:r>
          </a:p>
          <a:p>
            <a:pPr marL="0" indent="0">
              <a:buNone/>
            </a:pPr>
            <a:r>
              <a:rPr lang="ru-RU" dirty="0" smtClean="0"/>
              <a:t>2)- Камбий (рост в </a:t>
            </a:r>
            <a:r>
              <a:rPr lang="ru-RU" dirty="0" err="1" smtClean="0"/>
              <a:t>тощину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u="sng" dirty="0" smtClean="0"/>
              <a:t>Функции</a:t>
            </a:r>
            <a:r>
              <a:rPr lang="ru-RU" dirty="0" smtClean="0"/>
              <a:t>: постоянно делятся, дают начало клеткам других тканей. Осуществляют рост растения</a:t>
            </a:r>
          </a:p>
          <a:p>
            <a:pPr marL="0" indent="0">
              <a:buNone/>
            </a:pPr>
            <a:r>
              <a:rPr lang="ru-RU" dirty="0" smtClean="0"/>
              <a:t>Живые мелкие клетки, постоянно делятся митозом, крупное ядро, нет межклетников.</a:t>
            </a:r>
          </a:p>
        </p:txBody>
      </p:sp>
    </p:spTree>
    <p:extLst>
      <p:ext uri="{BB962C8B-B14F-4D97-AF65-F5344CB8AC3E}">
        <p14:creationId xmlns:p14="http://schemas.microsoft.com/office/powerpoint/2010/main" val="18681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4556" y="0"/>
            <a:ext cx="4834880" cy="1143000"/>
          </a:xfrm>
        </p:spPr>
        <p:txBody>
          <a:bodyPr/>
          <a:lstStyle/>
          <a:p>
            <a:r>
              <a:rPr lang="ru-RU" dirty="0" smtClean="0"/>
              <a:t>Образовательные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97383"/>
            <a:ext cx="3293500" cy="198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5519"/>
            <a:ext cx="495054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581128"/>
            <a:ext cx="3456384" cy="2111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89" y="4553791"/>
            <a:ext cx="4176465" cy="212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740" y="116381"/>
            <a:ext cx="4546848" cy="1143000"/>
          </a:xfrm>
        </p:spPr>
        <p:txBody>
          <a:bodyPr/>
          <a:lstStyle/>
          <a:p>
            <a:r>
              <a:rPr lang="ru-RU" dirty="0" smtClean="0"/>
              <a:t>Образовательные</a:t>
            </a:r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4302565" y="2059907"/>
            <a:ext cx="4568490" cy="4315232"/>
            <a:chOff x="3419872" y="1632130"/>
            <a:chExt cx="4568490" cy="431523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1988840"/>
              <a:ext cx="2286849" cy="3958522"/>
            </a:xfrm>
            <a:prstGeom prst="rect">
              <a:avLst/>
            </a:prstGeom>
          </p:spPr>
        </p:pic>
        <p:cxnSp>
          <p:nvCxnSpPr>
            <p:cNvPr id="9" name="Прямая со стрелкой 8"/>
            <p:cNvCxnSpPr/>
            <p:nvPr/>
          </p:nvCxnSpPr>
          <p:spPr>
            <a:xfrm flipH="1">
              <a:off x="4355976" y="1988840"/>
              <a:ext cx="135074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706721" y="1632130"/>
              <a:ext cx="1854564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Апикальная= верхушечная</a:t>
              </a:r>
              <a:endParaRPr lang="ru-RU" sz="2000" dirty="0"/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 flipH="1" flipV="1">
              <a:off x="4563297" y="3212976"/>
              <a:ext cx="1143424" cy="4320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flipH="1">
              <a:off x="4355977" y="3645024"/>
              <a:ext cx="1350744" cy="2352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H="1">
              <a:off x="4355977" y="3645024"/>
              <a:ext cx="1350744" cy="8718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706721" y="3181395"/>
              <a:ext cx="228164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err="1" smtClean="0"/>
                <a:t>Интеркалярнаяная</a:t>
              </a:r>
              <a:r>
                <a:rPr lang="ru-RU" sz="2000" dirty="0" smtClean="0"/>
                <a:t>= вставочная</a:t>
              </a:r>
              <a:endParaRPr lang="ru-RU" sz="2000" dirty="0"/>
            </a:p>
          </p:txBody>
        </p:sp>
        <p:cxnSp>
          <p:nvCxnSpPr>
            <p:cNvPr id="23" name="Прямая со стрелкой 22"/>
            <p:cNvCxnSpPr>
              <a:stCxn id="28" idx="1"/>
            </p:cNvCxnSpPr>
            <p:nvPr/>
          </p:nvCxnSpPr>
          <p:spPr>
            <a:xfrm flipH="1">
              <a:off x="4355976" y="4940701"/>
              <a:ext cx="1350745" cy="1000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flipH="1">
              <a:off x="4613232" y="4940701"/>
              <a:ext cx="1093489" cy="604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706721" y="4586758"/>
              <a:ext cx="1764196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Латеральная=</a:t>
              </a:r>
            </a:p>
            <a:p>
              <a:pPr algn="ctr"/>
              <a:r>
                <a:rPr lang="ru-RU" sz="2000" dirty="0"/>
                <a:t>б</a:t>
              </a:r>
              <a:r>
                <a:rPr lang="ru-RU" sz="2000" dirty="0" smtClean="0"/>
                <a:t>оковая</a:t>
              </a:r>
              <a:endParaRPr lang="ru-RU" sz="20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3528" y="1225287"/>
            <a:ext cx="38164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 </a:t>
            </a:r>
            <a:r>
              <a:rPr lang="ru-RU" sz="2400" u="sng" dirty="0" smtClean="0"/>
              <a:t>происхождению</a:t>
            </a:r>
            <a:r>
              <a:rPr lang="ru-RU" sz="2400" dirty="0" smtClean="0"/>
              <a:t> бывают: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Первичные обеспечивают рост в длину, образуются из первичных клеток зародыша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Вторичные (=камбий) возникают  в ходе онтогенеза из первичных меристем или из основной ткани, обеспечивают рост в толщину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56602" y="1225287"/>
            <a:ext cx="2714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 топографии делятся на 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753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Покровные ткани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u="sng" dirty="0" smtClean="0"/>
              <a:t>Примеры:</a:t>
            </a:r>
            <a:r>
              <a:rPr lang="ru-RU" dirty="0" smtClean="0"/>
              <a:t> Эпидермис, пробка, корка</a:t>
            </a:r>
          </a:p>
          <a:p>
            <a:pPr marL="0" indent="0">
              <a:buNone/>
            </a:pPr>
            <a:r>
              <a:rPr lang="ru-RU" u="sng" dirty="0" smtClean="0"/>
              <a:t>Функции: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1)- защита от потери влаги, перепадов температур и других неблагоприятных факторов</a:t>
            </a:r>
          </a:p>
          <a:p>
            <a:pPr marL="0" indent="0">
              <a:buNone/>
            </a:pPr>
            <a:r>
              <a:rPr lang="ru-RU" dirty="0" smtClean="0"/>
              <a:t>2)- регуляция газообмена и испарения</a:t>
            </a:r>
          </a:p>
          <a:p>
            <a:pPr marL="0" indent="0">
              <a:buNone/>
            </a:pPr>
            <a:r>
              <a:rPr lang="ru-RU" dirty="0" smtClean="0"/>
              <a:t>Клетки соединены плотно, без межклетников, стенки часто утолщены (</a:t>
            </a:r>
            <a:r>
              <a:rPr lang="ru-RU" dirty="0" err="1" smtClean="0"/>
              <a:t>ороговевают</a:t>
            </a:r>
            <a:r>
              <a:rPr lang="ru-RU" dirty="0" smtClean="0"/>
              <a:t>). Для связи с внешней средой есть чечевички, устьица и трещины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188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627" y="0"/>
            <a:ext cx="8229600" cy="1143000"/>
          </a:xfrm>
        </p:spPr>
        <p:txBody>
          <a:bodyPr/>
          <a:lstStyle/>
          <a:p>
            <a:r>
              <a:rPr lang="ru-RU" dirty="0" smtClean="0"/>
              <a:t>Покровные ткани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2" y="980728"/>
            <a:ext cx="2376264" cy="2063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712" y="3023480"/>
            <a:ext cx="2376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Эпидермис (покрывает листья, стебли, цветок и плод)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0" y="4369988"/>
            <a:ext cx="2592288" cy="2100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5321" y="5956843"/>
            <a:ext cx="2448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Эпиблема корня (в зоне всасывания)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73" y="1272399"/>
            <a:ext cx="5274742" cy="3074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3367" y="4404534"/>
            <a:ext cx="4933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1- эпидермис, 2 – феллема (пробка), 3 – феллоген, 4 – феллодерма, 5 – ткань чечевички, 6 – прорыв чечевички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516216" y="1483917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Перидерма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7898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627" y="0"/>
            <a:ext cx="8229600" cy="1143000"/>
          </a:xfrm>
        </p:spPr>
        <p:txBody>
          <a:bodyPr/>
          <a:lstStyle/>
          <a:p>
            <a:r>
              <a:rPr lang="ru-RU" dirty="0" smtClean="0"/>
              <a:t>Покровные ткани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5"/>
            <a:ext cx="4434397" cy="560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1988840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Строение корки (</a:t>
            </a:r>
            <a:r>
              <a:rPr lang="ru-RU" sz="2400" dirty="0" err="1" smtClean="0"/>
              <a:t>ритидома</a:t>
            </a:r>
            <a:r>
              <a:rPr lang="ru-RU" sz="2400" dirty="0" smtClean="0"/>
              <a:t>) дуба: </a:t>
            </a:r>
          </a:p>
          <a:p>
            <a:r>
              <a:rPr lang="ru-RU" sz="2400" b="1" dirty="0" smtClean="0"/>
              <a:t>П </a:t>
            </a:r>
            <a:r>
              <a:rPr lang="ru-RU" sz="2400" dirty="0" smtClean="0"/>
              <a:t>– пробка,</a:t>
            </a:r>
          </a:p>
          <a:p>
            <a:r>
              <a:rPr lang="ru-RU" sz="2400" b="1" dirty="0" smtClean="0"/>
              <a:t>В </a:t>
            </a:r>
            <a:r>
              <a:rPr lang="ru-RU" sz="2400" dirty="0" smtClean="0"/>
              <a:t>– волокна механической ткани,</a:t>
            </a:r>
            <a:br>
              <a:rPr lang="ru-RU" sz="2400" dirty="0" smtClean="0"/>
            </a:br>
            <a:r>
              <a:rPr lang="ru-RU" sz="2400" b="1" dirty="0" smtClean="0"/>
              <a:t>ПК </a:t>
            </a:r>
            <a:r>
              <a:rPr lang="ru-RU" sz="2400" dirty="0" smtClean="0"/>
              <a:t>– первичная кора (остатки)</a:t>
            </a:r>
          </a:p>
          <a:p>
            <a:r>
              <a:rPr lang="ru-RU" sz="2400" b="1" dirty="0" smtClean="0"/>
              <a:t>Д </a:t>
            </a:r>
            <a:r>
              <a:rPr lang="ru-RU" sz="2400" dirty="0" smtClean="0"/>
              <a:t>– друзы (скопления) солей кальция</a:t>
            </a:r>
            <a:br>
              <a:rPr lang="ru-RU" sz="2400" dirty="0" smtClean="0"/>
            </a:br>
            <a:r>
              <a:rPr lang="ru-RU" sz="2400" b="1" dirty="0" smtClean="0"/>
              <a:t>ВК</a:t>
            </a:r>
            <a:r>
              <a:rPr lang="ru-RU" sz="2400" dirty="0" smtClean="0"/>
              <a:t> – вторичная кора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8472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развития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1665 г – Гук нашёл клетку</a:t>
            </a:r>
          </a:p>
          <a:p>
            <a:r>
              <a:rPr lang="ru-RU" dirty="0" smtClean="0"/>
              <a:t>Ряд исследований </a:t>
            </a:r>
            <a:r>
              <a:rPr lang="ru-RU" dirty="0" err="1" smtClean="0"/>
              <a:t>Мальпиги</a:t>
            </a:r>
            <a:r>
              <a:rPr lang="ru-RU" dirty="0" smtClean="0"/>
              <a:t> и </a:t>
            </a:r>
            <a:r>
              <a:rPr lang="ru-RU" dirty="0" err="1" smtClean="0"/>
              <a:t>Грю</a:t>
            </a:r>
            <a:r>
              <a:rPr lang="ru-RU" dirty="0" smtClean="0"/>
              <a:t> привели к введению понятия «ткань»</a:t>
            </a:r>
          </a:p>
          <a:p>
            <a:r>
              <a:rPr lang="ru-RU" dirty="0" err="1" smtClean="0"/>
              <a:t>Линк</a:t>
            </a:r>
            <a:r>
              <a:rPr lang="ru-RU" dirty="0" smtClean="0"/>
              <a:t> разделил ткани растений на </a:t>
            </a:r>
            <a:r>
              <a:rPr lang="ru-RU" dirty="0" err="1" smtClean="0"/>
              <a:t>паренхимные</a:t>
            </a:r>
            <a:r>
              <a:rPr lang="ru-RU" dirty="0" smtClean="0"/>
              <a:t> (кубические) и </a:t>
            </a:r>
            <a:r>
              <a:rPr lang="ru-RU" dirty="0" err="1" smtClean="0"/>
              <a:t>прозенхимные</a:t>
            </a:r>
            <a:r>
              <a:rPr lang="ru-RU" dirty="0" smtClean="0"/>
              <a:t> (длинные)</a:t>
            </a:r>
          </a:p>
          <a:p>
            <a:r>
              <a:rPr lang="ru-RU" dirty="0" smtClean="0"/>
              <a:t>Разные учёные выделяли разное число тканей у растений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Механические ткани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3053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Примеры: </a:t>
            </a:r>
            <a:r>
              <a:rPr lang="ru-RU" dirty="0" smtClean="0"/>
              <a:t>склеренхима, колленхима, </a:t>
            </a:r>
            <a:r>
              <a:rPr lang="ru-RU" dirty="0" err="1" smtClean="0"/>
              <a:t>склереиды</a:t>
            </a:r>
            <a:endParaRPr lang="ru-RU" dirty="0" smtClean="0"/>
          </a:p>
          <a:p>
            <a:pPr marL="0" indent="0">
              <a:buNone/>
            </a:pPr>
            <a:r>
              <a:rPr lang="ru-RU" u="sng" dirty="0" smtClean="0"/>
              <a:t>Функции: </a:t>
            </a:r>
            <a:r>
              <a:rPr lang="ru-RU" dirty="0" smtClean="0"/>
              <a:t>обеспечение защиты наиболее важным структурам растения</a:t>
            </a:r>
          </a:p>
          <a:p>
            <a:pPr marL="0" indent="0">
              <a:buNone/>
            </a:pPr>
            <a:r>
              <a:rPr lang="ru-RU" dirty="0" smtClean="0"/>
              <a:t>Клетки расположены плотно, после отмирания живого содержимого продолжают выполнять функцию.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21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828"/>
            <a:ext cx="8229600" cy="1143000"/>
          </a:xfrm>
        </p:spPr>
        <p:txBody>
          <a:bodyPr/>
          <a:lstStyle/>
          <a:p>
            <a:r>
              <a:rPr lang="ru-RU" dirty="0" smtClean="0"/>
              <a:t>Механические ткани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16" y="907130"/>
            <a:ext cx="3353590" cy="252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364" y="3769819"/>
            <a:ext cx="3200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3350417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Колленхима – живые клетки, возникает в молодых побегах, в стеблях и листьев двудольных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717232" y="3467993"/>
            <a:ext cx="2587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Склеренхима – составляет основу всех осевых органов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832020"/>
            <a:ext cx="2587394" cy="2518397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2881308" y="5272071"/>
            <a:ext cx="720080" cy="367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84" y="4572963"/>
            <a:ext cx="1963850" cy="1674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0834" y="4947953"/>
            <a:ext cx="2191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Каменистые клетки</a:t>
            </a:r>
          </a:p>
          <a:p>
            <a:pPr algn="ctr"/>
            <a:r>
              <a:rPr lang="ru-RU" sz="2000" dirty="0" smtClean="0"/>
              <a:t>= </a:t>
            </a:r>
            <a:r>
              <a:rPr lang="ru-RU" sz="2000" dirty="0" err="1" smtClean="0"/>
              <a:t>склереиды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68978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ОсновнЫе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= паренхимы</a:t>
            </a:r>
          </a:p>
          <a:p>
            <a:pPr marL="0" indent="0">
              <a:buNone/>
            </a:pPr>
            <a:r>
              <a:rPr lang="ru-RU" u="sng" dirty="0" smtClean="0"/>
              <a:t>Примеры: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Фотосинтезирующая паренхима (=хлоренхима), запасающая паренхима, эндосперм, околоплодник сочных плодов</a:t>
            </a:r>
          </a:p>
          <a:p>
            <a:pPr marL="0" indent="0">
              <a:buNone/>
            </a:pPr>
            <a:r>
              <a:rPr lang="ru-RU" u="sng" dirty="0" smtClean="0"/>
              <a:t>Функции: </a:t>
            </a:r>
            <a:r>
              <a:rPr lang="ru-RU" dirty="0" smtClean="0"/>
              <a:t>заполнять основное пространство растения, фотосинтез, запасание нужных растению веществ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78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114" y="46592"/>
            <a:ext cx="8229600" cy="1143000"/>
          </a:xfrm>
        </p:spPr>
        <p:txBody>
          <a:bodyPr/>
          <a:lstStyle/>
          <a:p>
            <a:r>
              <a:rPr lang="ru-RU" dirty="0" err="1" smtClean="0"/>
              <a:t>ОсновнЫе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73644"/>
            <a:ext cx="2500850" cy="236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115" y="358631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Хлоренхима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73644"/>
            <a:ext cx="2664296" cy="2412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7864" y="3671431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Запасающая паренхима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79" y="517486"/>
            <a:ext cx="2770712" cy="30688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4247" y="3671431"/>
            <a:ext cx="2342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Воздухоносная паренхима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4238082"/>
            <a:ext cx="2225421" cy="187669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529" y="4335653"/>
            <a:ext cx="2311524" cy="239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90599"/>
            <a:ext cx="4020396" cy="274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51222" y="6183645"/>
            <a:ext cx="2761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Водоносная паренхима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9238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Выделительные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u="sng" dirty="0" smtClean="0"/>
              <a:t>Примеры: </a:t>
            </a:r>
            <a:r>
              <a:rPr lang="ru-RU" dirty="0" smtClean="0"/>
              <a:t>нектарники, железистые волоски, жгучие волоски, пищеварительные желёзки, млечники..</a:t>
            </a:r>
            <a:endParaRPr lang="ru-RU" dirty="0"/>
          </a:p>
          <a:p>
            <a:pPr marL="0" indent="0">
              <a:buNone/>
            </a:pPr>
            <a:r>
              <a:rPr lang="ru-RU" u="sng" dirty="0" smtClean="0"/>
              <a:t>Функции: </a:t>
            </a:r>
            <a:r>
              <a:rPr lang="ru-RU" dirty="0" smtClean="0"/>
              <a:t>выделение продуктов, исключающихся из метаболизма. Некоторые из этих веществ в процессе эволюции стали выполнять дополнительные функции (отпугивание фитофагов / устойчивость к гниению..)</a:t>
            </a:r>
          </a:p>
          <a:p>
            <a:pPr marL="0" indent="0">
              <a:buNone/>
            </a:pPr>
            <a:r>
              <a:rPr lang="ru-RU" dirty="0" smtClean="0"/>
              <a:t>Выделяемые вещества делят на группы:</a:t>
            </a:r>
          </a:p>
          <a:p>
            <a:r>
              <a:rPr lang="ru-RU" dirty="0" smtClean="0"/>
              <a:t>Терпены: </a:t>
            </a:r>
            <a:r>
              <a:rPr lang="ru-RU" dirty="0"/>
              <a:t>э</a:t>
            </a:r>
            <a:r>
              <a:rPr lang="ru-RU" dirty="0" smtClean="0"/>
              <a:t>фирные масла, бальзамы, смолы, каучук.</a:t>
            </a:r>
          </a:p>
          <a:p>
            <a:r>
              <a:rPr lang="ru-RU" dirty="0" smtClean="0"/>
              <a:t>Вода, соли + полисахариды: слизи, сахара.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56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/>
          <a:lstStyle/>
          <a:p>
            <a:r>
              <a:rPr lang="ru-RU" dirty="0" smtClean="0"/>
              <a:t>Выделительные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5338936" cy="12961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/>
              <a:t>Выделять можно на поверхность растения, а можно оставлять вещества внутри растения.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7" y="2869677"/>
            <a:ext cx="2598123" cy="305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8085" y="5937616"/>
            <a:ext cx="2372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Железистые волоски</a:t>
            </a:r>
            <a:endParaRPr lang="ru-RU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96" y="2852936"/>
            <a:ext cx="2613645" cy="307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048" y="476672"/>
            <a:ext cx="3105537" cy="27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49455" y="3356992"/>
            <a:ext cx="2372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Жгучие волоски крапивы</a:t>
            </a:r>
            <a:endParaRPr lang="ru-RU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271" y="4289988"/>
            <a:ext cx="308241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3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75" y="1341234"/>
            <a:ext cx="3248215" cy="19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872" y="0"/>
            <a:ext cx="8229600" cy="1143000"/>
          </a:xfrm>
        </p:spPr>
        <p:txBody>
          <a:bodyPr/>
          <a:lstStyle/>
          <a:p>
            <a:r>
              <a:rPr lang="ru-RU" dirty="0" smtClean="0"/>
              <a:t>Выделительные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44" y="961675"/>
            <a:ext cx="2771305" cy="242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50224" y="343086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Н</a:t>
            </a:r>
            <a:r>
              <a:rPr lang="ru-RU" sz="2000" dirty="0" smtClean="0"/>
              <a:t>ектарники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75" y="1038944"/>
            <a:ext cx="3860969" cy="51839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975" y="6374735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Гидаторы</a:t>
            </a:r>
            <a:r>
              <a:rPr lang="ru-RU" sz="2000" dirty="0" smtClean="0"/>
              <a:t> – выделяют раствор солей</a:t>
            </a:r>
            <a:endParaRPr lang="ru-RU" sz="20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92022"/>
            <a:ext cx="4355976" cy="23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00181" y="6374735"/>
            <a:ext cx="428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Пищеварительные желёзки хищных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522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872" y="0"/>
            <a:ext cx="8229600" cy="1143000"/>
          </a:xfrm>
        </p:spPr>
        <p:txBody>
          <a:bodyPr/>
          <a:lstStyle/>
          <a:p>
            <a:r>
              <a:rPr lang="ru-RU" dirty="0" smtClean="0"/>
              <a:t>Выделительные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5" y="1124744"/>
            <a:ext cx="3427540" cy="29367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7" y="4402084"/>
            <a:ext cx="5943218" cy="2455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794" y="718374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Млечники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4071236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Лизигенные вместилища цитрусовых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73892"/>
            <a:ext cx="3857625" cy="3238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72200" y="4071236"/>
            <a:ext cx="2391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Смоляной ход хвойных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3659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Проводящие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u="sng" dirty="0" smtClean="0"/>
              <a:t>Функции: </a:t>
            </a:r>
            <a:r>
              <a:rPr lang="ru-RU" dirty="0" smtClean="0"/>
              <a:t>проведение веществ к каждой клетке растения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547664" y="2708920"/>
            <a:ext cx="1152128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5690831" y="2676988"/>
            <a:ext cx="1224136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9552" y="328498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Восходящий транспорт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436096" y="328498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Нисходящий транспорт</a:t>
            </a:r>
            <a:endParaRPr lang="ru-RU" sz="2400" dirty="0"/>
          </a:p>
        </p:txBody>
      </p:sp>
      <p:sp>
        <p:nvSpPr>
          <p:cNvPr id="10" name="Стрелка вверх 9"/>
          <p:cNvSpPr/>
          <p:nvPr/>
        </p:nvSpPr>
        <p:spPr>
          <a:xfrm>
            <a:off x="683568" y="4284473"/>
            <a:ext cx="360040" cy="1440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 rot="10800000">
            <a:off x="5661660" y="4284473"/>
            <a:ext cx="360040" cy="1440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305808" y="3880909"/>
            <a:ext cx="2448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Ксилема = древесина транспорт воды и растворённых в ней солей (ЭМП) от корней к листьям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3850391"/>
            <a:ext cx="244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Флоэма = луб транспорт органических веществ (глюкозы) от листьев к корням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9973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Ксилема = древесина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548" y="1674986"/>
            <a:ext cx="8229600" cy="4525963"/>
          </a:xfrm>
        </p:spPr>
        <p:txBody>
          <a:bodyPr/>
          <a:lstStyle/>
          <a:p>
            <a:r>
              <a:rPr lang="ru-RU" dirty="0" smtClean="0"/>
              <a:t>состоит из трахей (сосудов) и </a:t>
            </a:r>
            <a:r>
              <a:rPr lang="ru-RU" dirty="0" err="1" smtClean="0"/>
              <a:t>трахеид</a:t>
            </a:r>
            <a:endParaRPr lang="ru-RU" dirty="0" smtClean="0"/>
          </a:p>
          <a:p>
            <a:r>
              <a:rPr lang="ru-RU" dirty="0" smtClean="0"/>
              <a:t>мёртвые клетки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5459369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Сосуды (трахеи) с утолщениями стенок</a:t>
            </a:r>
            <a:endParaRPr lang="ru-RU" sz="2000" dirty="0"/>
          </a:p>
        </p:txBody>
      </p:sp>
      <p:pic>
        <p:nvPicPr>
          <p:cNvPr id="3074" name="Picture 2" descr="https://studfiles.net/html/2706/586/html_XmTd2GYBtO.2ZR5/img-1epU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5400600" cy="25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71725"/>
            <a:ext cx="40386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2040" y="5813312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Трахеиды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4805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Где чья клетка?</a:t>
            </a:r>
            <a:endParaRPr lang="ru-RU" dirty="0"/>
          </a:p>
        </p:txBody>
      </p:sp>
      <p:pic>
        <p:nvPicPr>
          <p:cNvPr id="1026" name="Picture 2" descr="http://900igr.net/up/datai/81640/0006-001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048625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6197605"/>
            <a:ext cx="742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Растительная                                            Животная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6035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632848" cy="571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9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48883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0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757" y="1268760"/>
            <a:ext cx="8229600" cy="4525963"/>
          </a:xfrm>
        </p:spPr>
        <p:txBody>
          <a:bodyPr/>
          <a:lstStyle/>
          <a:p>
            <a:r>
              <a:rPr lang="ru-RU" dirty="0" smtClean="0"/>
              <a:t>состоит из ситовидных трубок и клеток-спутниц</a:t>
            </a:r>
          </a:p>
          <a:p>
            <a:r>
              <a:rPr lang="ru-RU" dirty="0" smtClean="0"/>
              <a:t>живые клетки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Флоэма = луб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4008781" cy="432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0" y="3140968"/>
            <a:ext cx="4115074" cy="27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Проводящие пучки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95503"/>
            <a:ext cx="3793729" cy="3140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4436215" cy="4605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77" y="4696948"/>
            <a:ext cx="5899625" cy="193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0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816" y="692696"/>
            <a:ext cx="331236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Проводящие пучки</a:t>
            </a:r>
            <a:endParaRPr lang="ru-RU" sz="28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843808" y="1215916"/>
            <a:ext cx="720080" cy="7009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415678" y="1215916"/>
            <a:ext cx="864096" cy="7009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12032" y="1916832"/>
            <a:ext cx="236788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Открытые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652120" y="1916832"/>
            <a:ext cx="236788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Закрытые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130769" y="2636912"/>
            <a:ext cx="2736304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Есть камбий. Характерны для растений класса двудольные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467908" y="2636912"/>
            <a:ext cx="2736304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Нет камбия. Характерны для растений класса однодольные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858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1872"/>
            <a:ext cx="7461880" cy="51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17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487723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39240"/>
            <a:ext cx="7740352" cy="151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53136"/>
            <a:ext cx="73628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113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48941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96828"/>
            <a:ext cx="8016131" cy="139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3" y="3406586"/>
            <a:ext cx="8424936" cy="90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15352"/>
            <a:ext cx="57070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225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6556501" cy="37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718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7085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8496944" cy="11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098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413" y="1700808"/>
            <a:ext cx="5163929" cy="4525963"/>
          </a:xfrm>
        </p:spPr>
        <p:txBody>
          <a:bodyPr/>
          <a:lstStyle/>
          <a:p>
            <a:r>
              <a:rPr lang="ru-RU" dirty="0" smtClean="0"/>
              <a:t>Центральная вакуоль</a:t>
            </a:r>
          </a:p>
          <a:p>
            <a:r>
              <a:rPr lang="ru-RU" dirty="0" smtClean="0"/>
              <a:t>Отсутствие центриолей</a:t>
            </a:r>
          </a:p>
          <a:p>
            <a:r>
              <a:rPr lang="ru-RU" dirty="0" smtClean="0"/>
              <a:t>Клеточная оболочка состоит из 2 слоёв:</a:t>
            </a:r>
            <a:br>
              <a:rPr lang="ru-RU" dirty="0" smtClean="0"/>
            </a:br>
            <a:r>
              <a:rPr lang="ru-RU" dirty="0" smtClean="0"/>
              <a:t>1)- плазматической мембраны</a:t>
            </a:r>
            <a:br>
              <a:rPr lang="ru-RU" dirty="0" smtClean="0"/>
            </a:br>
            <a:r>
              <a:rPr lang="ru-RU" dirty="0" smtClean="0"/>
              <a:t>2)- клеточной стенки из целлюлозы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Характеристики растительной клетки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68760"/>
            <a:ext cx="2399184" cy="1357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29" y="2780928"/>
            <a:ext cx="2574191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35" y="4797152"/>
            <a:ext cx="3240360" cy="161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4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496944" cy="313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8589968" cy="126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621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03507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7500937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7270750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1834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527329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49206"/>
            <a:ext cx="7899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4293096"/>
            <a:ext cx="6768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Вопросы:</a:t>
            </a:r>
            <a:br>
              <a:rPr lang="ru-RU" dirty="0" smtClean="0"/>
            </a:br>
            <a:r>
              <a:rPr lang="ru-RU" dirty="0" smtClean="0"/>
              <a:t>2)- Как можно узнать возраст растения?</a:t>
            </a:r>
            <a:br>
              <a:rPr lang="ru-RU" dirty="0" smtClean="0"/>
            </a:br>
            <a:r>
              <a:rPr lang="ru-RU" dirty="0" smtClean="0"/>
              <a:t>3)- У каких растений нельзя узнать возраст таким способом?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710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229600" cy="272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717032"/>
            <a:ext cx="8280920" cy="216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64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14209"/>
            <a:ext cx="2847975" cy="13049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220" y="187960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Характеристики растительной клетки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525963"/>
          </a:xfrm>
        </p:spPr>
        <p:txBody>
          <a:bodyPr/>
          <a:lstStyle/>
          <a:p>
            <a:r>
              <a:rPr lang="ru-RU" dirty="0" smtClean="0"/>
              <a:t>Пластиды:</a:t>
            </a:r>
          </a:p>
          <a:p>
            <a:pPr marL="0" indent="0">
              <a:buNone/>
            </a:pPr>
            <a:r>
              <a:rPr lang="ru-RU" dirty="0" smtClean="0"/>
              <a:t>хлоропласты</a:t>
            </a:r>
            <a:br>
              <a:rPr lang="ru-RU" dirty="0" smtClean="0"/>
            </a:br>
            <a:r>
              <a:rPr lang="ru-RU" dirty="0" smtClean="0"/>
              <a:t>лейкопласты</a:t>
            </a:r>
            <a:br>
              <a:rPr lang="ru-RU" dirty="0" smtClean="0"/>
            </a:br>
            <a:r>
              <a:rPr lang="ru-RU" dirty="0" smtClean="0"/>
              <a:t>хромопласты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77" y="3719134"/>
            <a:ext cx="3344019" cy="2659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86" y="1340768"/>
            <a:ext cx="2945259" cy="139885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5044603" cy="209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44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647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507411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= </a:t>
            </a:r>
            <a:r>
              <a:rPr lang="ru-RU" b="1" dirty="0" err="1" smtClean="0"/>
              <a:t>олеопласты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3990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Деление растительных клеток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Осуществляется с помощью специальной структуры- </a:t>
            </a:r>
            <a:r>
              <a:rPr lang="ru-RU" dirty="0" err="1" smtClean="0"/>
              <a:t>фрагмопласта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5641876" cy="353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5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Ткани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dirty="0" smtClean="0"/>
              <a:t>группа клеток, </a:t>
            </a:r>
            <a:r>
              <a:rPr lang="ru-RU" dirty="0" smtClean="0">
                <a:solidFill>
                  <a:srgbClr val="7030A0"/>
                </a:solidFill>
              </a:rPr>
              <a:t>сходных по строению </a:t>
            </a:r>
            <a:r>
              <a:rPr lang="ru-RU" dirty="0" smtClean="0"/>
              <a:t>и </a:t>
            </a:r>
            <a:r>
              <a:rPr lang="ru-RU" dirty="0" smtClean="0">
                <a:solidFill>
                  <a:srgbClr val="FF0000"/>
                </a:solidFill>
              </a:rPr>
              <a:t>выполняемым функциям</a:t>
            </a:r>
            <a:r>
              <a:rPr lang="ru-RU" dirty="0" smtClean="0"/>
              <a:t>, имеющих </a:t>
            </a:r>
            <a:r>
              <a:rPr lang="ru-RU" dirty="0" smtClean="0">
                <a:solidFill>
                  <a:srgbClr val="00B050"/>
                </a:solidFill>
              </a:rPr>
              <a:t>одинаковое происхождение</a:t>
            </a:r>
            <a:r>
              <a:rPr lang="ru-RU" dirty="0" smtClean="0"/>
              <a:t> и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локализацию в теле </a:t>
            </a:r>
            <a:r>
              <a:rPr lang="ru-RU" dirty="0" smtClean="0"/>
              <a:t>организма</a:t>
            </a:r>
          </a:p>
          <a:p>
            <a:pPr marL="0" indent="0">
              <a:buNone/>
            </a:pPr>
            <a:r>
              <a:rPr lang="ru-RU" dirty="0" smtClean="0"/>
              <a:t>Общее: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назначение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морфология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история развития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топография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8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</a:t>
            </a:r>
            <a:r>
              <a:rPr lang="ru-RU" dirty="0" smtClean="0"/>
              <a:t> каких растений есть ткани?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Ткани есть только у высших растений. Они появились в связи с выходом на сушу.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8163445" cy="354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74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739</Words>
  <Application>Microsoft Office PowerPoint</Application>
  <PresentationFormat>Экран (4:3)</PresentationFormat>
  <Paragraphs>161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Растительные ткани</vt:lpstr>
      <vt:lpstr>История развития</vt:lpstr>
      <vt:lpstr>Где чья клетка?</vt:lpstr>
      <vt:lpstr>Характеристики растительной клетки</vt:lpstr>
      <vt:lpstr>Характеристики растительной клетки</vt:lpstr>
      <vt:lpstr>Презентация PowerPoint</vt:lpstr>
      <vt:lpstr>Деление растительных клеток</vt:lpstr>
      <vt:lpstr>Ткани</vt:lpstr>
      <vt:lpstr>У каких растений есть ткани?</vt:lpstr>
      <vt:lpstr>Растительные ткани (по школе)</vt:lpstr>
      <vt:lpstr>Системы классификации тканей</vt:lpstr>
      <vt:lpstr>Классификация Ф. Габерландта </vt:lpstr>
      <vt:lpstr>И ещё немного групп..</vt:lpstr>
      <vt:lpstr>Образовательные</vt:lpstr>
      <vt:lpstr>Образовательные</vt:lpstr>
      <vt:lpstr>Образовательные</vt:lpstr>
      <vt:lpstr>Покровные ткани</vt:lpstr>
      <vt:lpstr>Покровные ткани</vt:lpstr>
      <vt:lpstr>Покровные ткани</vt:lpstr>
      <vt:lpstr>Механические ткани</vt:lpstr>
      <vt:lpstr>Механические ткани</vt:lpstr>
      <vt:lpstr>ОсновнЫе</vt:lpstr>
      <vt:lpstr>ОсновнЫе</vt:lpstr>
      <vt:lpstr>Выделительные</vt:lpstr>
      <vt:lpstr>Выделительные</vt:lpstr>
      <vt:lpstr>Выделительные</vt:lpstr>
      <vt:lpstr>Выделительные</vt:lpstr>
      <vt:lpstr>Проводящие</vt:lpstr>
      <vt:lpstr>Ксилема = древесина</vt:lpstr>
      <vt:lpstr>Презентация PowerPoint</vt:lpstr>
      <vt:lpstr>Презентация PowerPoint</vt:lpstr>
      <vt:lpstr>Флоэма = луб</vt:lpstr>
      <vt:lpstr>Проводящие пучки</vt:lpstr>
      <vt:lpstr>Презентация PowerPoint</vt:lpstr>
      <vt:lpstr>Спасибо за внимание!</vt:lpstr>
      <vt:lpstr>Задания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Растительные ткани</dc:title>
  <dc:creator>Svetlana</dc:creator>
  <cp:lastModifiedBy>User</cp:lastModifiedBy>
  <cp:revision>62</cp:revision>
  <dcterms:created xsi:type="dcterms:W3CDTF">2018-07-08T10:38:54Z</dcterms:created>
  <dcterms:modified xsi:type="dcterms:W3CDTF">2020-06-08T11:00:26Z</dcterms:modified>
</cp:coreProperties>
</file>