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89" r:id="rId7"/>
    <p:sldId id="260" r:id="rId8"/>
    <p:sldId id="261" r:id="rId9"/>
    <p:sldId id="277" r:id="rId10"/>
    <p:sldId id="280" r:id="rId11"/>
    <p:sldId id="278" r:id="rId12"/>
    <p:sldId id="279" r:id="rId13"/>
    <p:sldId id="287" r:id="rId14"/>
    <p:sldId id="288" r:id="rId15"/>
    <p:sldId id="282" r:id="rId16"/>
    <p:sldId id="306" r:id="rId17"/>
    <p:sldId id="301" r:id="rId18"/>
    <p:sldId id="281" r:id="rId19"/>
    <p:sldId id="302" r:id="rId20"/>
    <p:sldId id="285" r:id="rId21"/>
    <p:sldId id="305" r:id="rId22"/>
    <p:sldId id="284" r:id="rId23"/>
    <p:sldId id="300" r:id="rId24"/>
    <p:sldId id="276" r:id="rId25"/>
    <p:sldId id="304" r:id="rId26"/>
    <p:sldId id="303" r:id="rId27"/>
    <p:sldId id="290" r:id="rId28"/>
    <p:sldId id="291" r:id="rId29"/>
    <p:sldId id="292" r:id="rId30"/>
    <p:sldId id="293" r:id="rId31"/>
    <p:sldId id="263" r:id="rId32"/>
    <p:sldId id="265" r:id="rId33"/>
    <p:sldId id="294" r:id="rId34"/>
    <p:sldId id="295" r:id="rId35"/>
    <p:sldId id="296" r:id="rId36"/>
    <p:sldId id="297" r:id="rId37"/>
    <p:sldId id="299" r:id="rId38"/>
    <p:sldId id="264" r:id="rId39"/>
    <p:sldId id="272" r:id="rId40"/>
    <p:sldId id="266" r:id="rId41"/>
    <p:sldId id="309" r:id="rId42"/>
    <p:sldId id="312" r:id="rId43"/>
    <p:sldId id="267" r:id="rId44"/>
    <p:sldId id="307" r:id="rId45"/>
    <p:sldId id="314" r:id="rId46"/>
    <p:sldId id="313" r:id="rId47"/>
    <p:sldId id="268" r:id="rId48"/>
    <p:sldId id="269" r:id="rId49"/>
    <p:sldId id="270" r:id="rId50"/>
    <p:sldId id="308" r:id="rId51"/>
    <p:sldId id="310" r:id="rId52"/>
    <p:sldId id="311" r:id="rId53"/>
    <p:sldId id="27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3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0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0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8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5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2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5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3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2A42-F9AD-4381-815B-D047B5646BD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D2C2-69A4-45DA-BFF6-7768E5E60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8" Target="../media/image34.jpeg" Type="http://schemas.openxmlformats.org/officeDocument/2006/relationships/image"/><Relationship Id="rId3" Target="../media/image29.jpeg" Type="http://schemas.openxmlformats.org/officeDocument/2006/relationships/image"/><Relationship Id="rId7" Target="../media/image33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2.jpeg" Type="http://schemas.openxmlformats.org/officeDocument/2006/relationships/image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42.pn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42.pn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pn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45.pn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45.pn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6.pn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2.jpeg" Type="http://schemas.openxmlformats.org/officeDocument/2006/relationships/image"/><Relationship Id="rId5" Target="../media/image51.jpeg" Type="http://schemas.openxmlformats.org/officeDocument/2006/relationships/image"/><Relationship Id="rId4" Target="../media/image50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6.jpeg" Type="http://schemas.openxmlformats.org/officeDocument/2006/relationships/image"/><Relationship Id="rId4" Target="../media/image55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media/image6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4.jp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2" Target="../media/image6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2" Target="../media/image6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2" Target="../media/image6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0.jpe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3" Target="../media/image72.jpeg" Type="http://schemas.openxmlformats.org/officeDocument/2006/relationships/image"/><Relationship Id="rId2" Target="../media/image7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4.jpeg" Type="http://schemas.openxmlformats.org/officeDocument/2006/relationships/image"/><Relationship Id="rId4" Target="../media/image73.jpeg" Type="http://schemas.openxmlformats.org/officeDocument/2006/relationships/image"/></Relationships>
</file>

<file path=ppt/slides/_rels/slide49.xml.rels><?xml version="1.0" encoding="UTF-8" standalone="yes" ?><Relationships xmlns="http://schemas.openxmlformats.org/package/2006/relationships"><Relationship Id="rId3" Target="../media/image76.jpeg" Type="http://schemas.openxmlformats.org/officeDocument/2006/relationships/image"/><Relationship Id="rId2" Target="../media/image7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8.jpeg" Type="http://schemas.openxmlformats.org/officeDocument/2006/relationships/image"/><Relationship Id="rId4" Target="../media/image77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 ?><Relationships xmlns="http://schemas.openxmlformats.org/package/2006/relationships"><Relationship Id="rId2" Target="../media/image7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2" Target="../media/image8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3" Target="../media/image82.jpeg" Type="http://schemas.openxmlformats.org/officeDocument/2006/relationships/image"/><Relationship Id="rId2" Target="../media/image8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3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3" Target="../media/image85.jpeg" Type="http://schemas.openxmlformats.org/officeDocument/2006/relationships/image"/><Relationship Id="rId2" Target="../media/image8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Анатомия органов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/>
              <a:t>Железова</a:t>
            </a:r>
            <a:r>
              <a:rPr lang="ru-RU" sz="2400" dirty="0" smtClean="0"/>
              <a:t> Светлана Дмитриевна, Биологический факультет МГУ имени </a:t>
            </a:r>
            <a:r>
              <a:rPr lang="ru-RU" sz="2400" dirty="0" err="1" smtClean="0"/>
              <a:t>М.В.Ломоносова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Коалиция,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3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768752" cy="50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4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42088" cy="59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1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54494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Поперечный срез корня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4618856" cy="2548880"/>
          </a:xfrm>
        </p:spPr>
        <p:txBody>
          <a:bodyPr/>
          <a:lstStyle/>
          <a:p>
            <a:r>
              <a:rPr lang="ru-RU" dirty="0" smtClean="0"/>
              <a:t>Эпиблема</a:t>
            </a:r>
          </a:p>
          <a:p>
            <a:r>
              <a:rPr lang="ru-RU" dirty="0" smtClean="0"/>
              <a:t>Первичная кора</a:t>
            </a:r>
          </a:p>
          <a:p>
            <a:r>
              <a:rPr lang="ru-RU" dirty="0" smtClean="0"/>
              <a:t>Центральный осевой </a:t>
            </a:r>
          </a:p>
          <a:p>
            <a:pPr marL="0" indent="0">
              <a:buNone/>
            </a:pPr>
            <a:r>
              <a:rPr lang="ru-RU" dirty="0" smtClean="0"/>
              <a:t>    цилиндр (стела)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0245"/>
            <a:ext cx="3848801" cy="278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984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077"/>
            <a:ext cx="3843648" cy="58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70585"/>
            <a:ext cx="459912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4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0962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30"/>
            <a:ext cx="865222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352928" cy="626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1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Растительные ткани (по школе)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Образовательные (обеспечивают рост растения)</a:t>
            </a:r>
          </a:p>
          <a:p>
            <a:r>
              <a:rPr lang="ru-RU" dirty="0" smtClean="0"/>
              <a:t>Механические (прочность)</a:t>
            </a:r>
          </a:p>
          <a:p>
            <a:r>
              <a:rPr lang="ru-RU" dirty="0" err="1" smtClean="0"/>
              <a:t>ОсновнЫе</a:t>
            </a:r>
            <a:r>
              <a:rPr lang="ru-RU" dirty="0" smtClean="0"/>
              <a:t> (заполняют всё пространство внутри органов растения)</a:t>
            </a:r>
          </a:p>
          <a:p>
            <a:r>
              <a:rPr lang="ru-RU" dirty="0" smtClean="0"/>
              <a:t>Покровные (защищают от высыхания и других неблагоприятных факторов)</a:t>
            </a:r>
          </a:p>
          <a:p>
            <a:r>
              <a:rPr lang="ru-RU" dirty="0" smtClean="0"/>
              <a:t>Выделительные (секретируют нектар и сок)</a:t>
            </a:r>
          </a:p>
          <a:p>
            <a:r>
              <a:rPr lang="ru-RU" dirty="0" smtClean="0"/>
              <a:t>Проводящие (осуществляют транспорт веществ по растению)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0" y="1484784"/>
            <a:ext cx="3523320" cy="46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120680" cy="64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3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6022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30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корни бывают по происхождению?</a:t>
            </a:r>
          </a:p>
          <a:p>
            <a:r>
              <a:rPr lang="ru-RU" dirty="0" smtClean="0"/>
              <a:t>Какие видоизменения корней </a:t>
            </a:r>
            <a:r>
              <a:rPr lang="ru-RU" dirty="0" smtClean="0"/>
              <a:t>бывают?</a:t>
            </a:r>
            <a:endParaRPr lang="ru-RU" dirty="0" smtClean="0"/>
          </a:p>
          <a:p>
            <a:r>
              <a:rPr lang="ru-RU" dirty="0" smtClean="0"/>
              <a:t>Какие зоны корня бывают?</a:t>
            </a:r>
          </a:p>
          <a:p>
            <a:r>
              <a:rPr lang="ru-RU" dirty="0" smtClean="0"/>
              <a:t>Из чего образуются первичная ксилема и первичная флоэма?</a:t>
            </a:r>
          </a:p>
          <a:p>
            <a:r>
              <a:rPr lang="ru-RU" dirty="0" smtClean="0"/>
              <a:t>Тот же вопрос про вторичную ксилему и флоэму</a:t>
            </a:r>
          </a:p>
          <a:p>
            <a:r>
              <a:rPr lang="ru-RU" dirty="0" smtClean="0"/>
              <a:t>Есть ли у корней годичные кольца?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5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1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348880"/>
            <a:ext cx="172819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844824"/>
            <a:ext cx="172819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1844824"/>
            <a:ext cx="172819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4803" y="4221088"/>
            <a:ext cx="172819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221088"/>
            <a:ext cx="172819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2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1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1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Метаморфозы корней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Когда орган начинает «брать» на себя дополнительные функции, он внешне становится другим, видоизменяется.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Но по анатомии </a:t>
            </a:r>
            <a:br>
              <a:rPr lang="ru-RU" dirty="0" smtClean="0"/>
            </a:br>
            <a:r>
              <a:rPr lang="ru-RU" dirty="0" smtClean="0"/>
              <a:t>это всё тот же </a:t>
            </a:r>
            <a:br>
              <a:rPr lang="ru-RU" dirty="0" smtClean="0"/>
            </a:br>
            <a:r>
              <a:rPr lang="ru-RU" dirty="0" smtClean="0"/>
              <a:t>корень.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476993" cy="341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9" y="332656"/>
            <a:ext cx="2459125" cy="334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44" y="4911195"/>
            <a:ext cx="3096344" cy="19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1670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58" y="188640"/>
            <a:ext cx="3158585" cy="421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3167020" cy="23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58" y="4581128"/>
            <a:ext cx="315858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16208" y="4246419"/>
            <a:ext cx="2798939" cy="209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3898176"/>
            <a:ext cx="4251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0646" y="5229200"/>
            <a:ext cx="4251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51783" y="6356393"/>
            <a:ext cx="4251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1343" y="4726529"/>
            <a:ext cx="4251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1343" y="188640"/>
            <a:ext cx="4251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1783" y="4030131"/>
            <a:ext cx="4251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461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корнеплодов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7360"/>
            <a:ext cx="5292080" cy="240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15" y="1340768"/>
            <a:ext cx="2743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653136"/>
            <a:ext cx="201622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1 - Морковь</a:t>
            </a:r>
          </a:p>
          <a:p>
            <a:r>
              <a:rPr lang="ru-RU" sz="2800" dirty="0" smtClean="0"/>
              <a:t>2 - Свёкла</a:t>
            </a:r>
          </a:p>
          <a:p>
            <a:r>
              <a:rPr lang="ru-RU" sz="2800" dirty="0" smtClean="0"/>
              <a:t>3 - Редька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868579"/>
            <a:ext cx="201622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r>
              <a:rPr lang="ru-RU" sz="2800" dirty="0" smtClean="0"/>
              <a:t> - Флоэма </a:t>
            </a:r>
          </a:p>
          <a:p>
            <a:r>
              <a:rPr lang="en-US" sz="2800" dirty="0"/>
              <a:t>Y</a:t>
            </a:r>
            <a:r>
              <a:rPr lang="ru-RU" sz="2800" dirty="0" smtClean="0"/>
              <a:t> – Ксилема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69179"/>
              </p:ext>
            </p:extLst>
          </p:nvPr>
        </p:nvGraphicFramePr>
        <p:xfrm>
          <a:off x="5796136" y="4653136"/>
          <a:ext cx="259228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</a:tblGrid>
              <a:tr h="499432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5063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2160" y="36512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7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Системы классификации тканей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3614734" cy="43291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Школа</a:t>
            </a:r>
          </a:p>
          <a:p>
            <a:r>
              <a:rPr lang="ru-RU" sz="2600" dirty="0" smtClean="0"/>
              <a:t>Образовательные</a:t>
            </a:r>
          </a:p>
          <a:p>
            <a:r>
              <a:rPr lang="ru-RU" sz="2600" dirty="0" smtClean="0"/>
              <a:t>Механические</a:t>
            </a:r>
          </a:p>
          <a:p>
            <a:r>
              <a:rPr lang="ru-RU" sz="2600" dirty="0" err="1" smtClean="0"/>
              <a:t>ОсновнЫе</a:t>
            </a:r>
            <a:endParaRPr lang="ru-RU" sz="2600" dirty="0" smtClean="0"/>
          </a:p>
          <a:p>
            <a:r>
              <a:rPr lang="ru-RU" sz="2600" dirty="0" smtClean="0"/>
              <a:t>Покровные</a:t>
            </a:r>
          </a:p>
          <a:p>
            <a:r>
              <a:rPr lang="ru-RU" sz="2600" dirty="0" smtClean="0"/>
              <a:t>Выделительные</a:t>
            </a:r>
          </a:p>
          <a:p>
            <a:r>
              <a:rPr lang="ru-RU" sz="2600" dirty="0" smtClean="0"/>
              <a:t>Проводящие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3438" y="1357298"/>
            <a:ext cx="4000528" cy="4857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Ф. Габерландт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Покровные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Механические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Абсорбционные (всасывающие)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Ассимилирующие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Проводящие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Запасающие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000" dirty="0" smtClean="0"/>
              <a:t>Проветривающие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000" dirty="0" smtClean="0"/>
              <a:t>Секреторные и выделительные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000" dirty="0" smtClean="0"/>
              <a:t>Образовательные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7360"/>
            <a:ext cx="5292080" cy="240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15" y="1340768"/>
            <a:ext cx="2743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653136"/>
            <a:ext cx="201622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1 - Морковь</a:t>
            </a:r>
          </a:p>
          <a:p>
            <a:r>
              <a:rPr lang="ru-RU" sz="2800" dirty="0" smtClean="0"/>
              <a:t>2 - Свёкла</a:t>
            </a:r>
          </a:p>
          <a:p>
            <a:r>
              <a:rPr lang="ru-RU" sz="2800" dirty="0" smtClean="0"/>
              <a:t>3 - Редька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868579"/>
            <a:ext cx="201622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r>
              <a:rPr lang="ru-RU" sz="2800" dirty="0" smtClean="0"/>
              <a:t> - Флоэма </a:t>
            </a:r>
          </a:p>
          <a:p>
            <a:r>
              <a:rPr lang="en-US" sz="2800" dirty="0"/>
              <a:t>Y</a:t>
            </a:r>
            <a:r>
              <a:rPr lang="ru-RU" sz="2800" dirty="0" smtClean="0"/>
              <a:t> – Ксилема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59315"/>
              </p:ext>
            </p:extLst>
          </p:nvPr>
        </p:nvGraphicFramePr>
        <p:xfrm>
          <a:off x="5796136" y="4653136"/>
          <a:ext cx="259228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</a:tblGrid>
              <a:tr h="499432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50636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06368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XY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2160" y="36512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3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ru-RU" dirty="0" smtClean="0"/>
              <a:t>Побег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= стебель + лист + почка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618706" cy="46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674096" cy="397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87735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28072"/>
            <a:ext cx="29146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Стебель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1169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408769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3357554" y="2571744"/>
            <a:ext cx="5214974" cy="2757564"/>
            <a:chOff x="3357554" y="2571744"/>
            <a:chExt cx="5214974" cy="275756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4429124" y="4000504"/>
              <a:ext cx="642942" cy="642942"/>
            </a:xfrm>
            <a:prstGeom prst="line">
              <a:avLst/>
            </a:prstGeom>
            <a:ln w="28575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357554" y="4643446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Черешок листа</a:t>
              </a:r>
              <a:endParaRPr lang="ru-RU" sz="2000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16200000" flipH="1">
              <a:off x="6715140" y="3214686"/>
              <a:ext cx="857256" cy="285752"/>
            </a:xfrm>
            <a:prstGeom prst="line">
              <a:avLst/>
            </a:prstGeom>
            <a:ln w="28575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7179487" y="2678901"/>
              <a:ext cx="1214446" cy="1000132"/>
            </a:xfrm>
            <a:prstGeom prst="line">
              <a:avLst/>
            </a:prstGeom>
            <a:ln w="28575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15140" y="3857628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Сложный лист</a:t>
              </a:r>
              <a:endParaRPr lang="ru-RU" sz="2000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429388" y="4500570"/>
              <a:ext cx="642942" cy="428628"/>
            </a:xfrm>
            <a:prstGeom prst="line">
              <a:avLst/>
            </a:prstGeom>
            <a:ln w="28575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858016" y="4929198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Стебель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32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1169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408769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214422"/>
            <a:ext cx="44291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75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009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00174"/>
            <a:ext cx="4438659" cy="36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2857488" y="2857496"/>
            <a:ext cx="5214974" cy="2614688"/>
            <a:chOff x="3357554" y="2714620"/>
            <a:chExt cx="5214974" cy="261468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4429124" y="4000504"/>
              <a:ext cx="642942" cy="642942"/>
            </a:xfrm>
            <a:prstGeom prst="line">
              <a:avLst/>
            </a:prstGeom>
            <a:ln w="28575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57554" y="4643446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Черешок листа</a:t>
              </a:r>
              <a:endParaRPr lang="ru-RU" sz="2000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6679421" y="3178967"/>
              <a:ext cx="642942" cy="571504"/>
            </a:xfrm>
            <a:prstGeom prst="line">
              <a:avLst/>
            </a:prstGeom>
            <a:ln w="28575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7286644" y="2714620"/>
              <a:ext cx="1071570" cy="1071570"/>
            </a:xfrm>
            <a:prstGeom prst="line">
              <a:avLst/>
            </a:prstGeom>
            <a:ln w="28575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15140" y="3857628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Простой лист</a:t>
              </a:r>
              <a:endParaRPr lang="ru-RU" sz="2000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215074" y="4357694"/>
              <a:ext cx="857256" cy="571504"/>
            </a:xfrm>
            <a:prstGeom prst="line">
              <a:avLst/>
            </a:prstGeom>
            <a:ln w="28575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58016" y="4929198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Стебель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13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009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00174"/>
            <a:ext cx="4438659" cy="36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00174"/>
            <a:ext cx="4556979" cy="382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66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Стела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Способ расположения проводящих тканей в центре осевых органов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09272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8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2850"/>
            <a:ext cx="1906388" cy="27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71"/>
            <a:ext cx="8229600" cy="1143000"/>
          </a:xfrm>
        </p:spPr>
        <p:txBody>
          <a:bodyPr/>
          <a:lstStyle/>
          <a:p>
            <a:r>
              <a:rPr lang="ru-RU" dirty="0" smtClean="0"/>
              <a:t>Видоизменения побегов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5927" y="3511747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8750"/>
            <a:ext cx="3522063" cy="255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5000"/>
            <a:ext cx="3140501" cy="239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21" y="1110673"/>
            <a:ext cx="4067979" cy="31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16" y="4206837"/>
            <a:ext cx="2865685" cy="250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8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ткуда колючки?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57933" y="1276602"/>
            <a:ext cx="1584176" cy="8555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99992" y="1257135"/>
            <a:ext cx="0" cy="8757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08104" y="1276602"/>
            <a:ext cx="1512168" cy="8555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7130" y="2132856"/>
            <a:ext cx="252028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Видоизменённый лист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9852" y="2141240"/>
            <a:ext cx="252028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Видоизменённый побег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20491" y="2132165"/>
            <a:ext cx="252028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</a:t>
            </a:r>
            <a:r>
              <a:rPr lang="ru-RU" sz="2400" dirty="0" smtClean="0"/>
              <a:t>ыросты эпидермиса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8153" y="306896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Барбарис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Кактус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Хвоя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239852" y="306896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Боярышник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20491" y="306896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Роза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58" y="3574438"/>
            <a:ext cx="2413471" cy="30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2" y="4509120"/>
            <a:ext cx="2826862" cy="18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" y="0"/>
            <a:ext cx="2267744" cy="181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1546" y="3984268"/>
            <a:ext cx="3098170" cy="23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растения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5736" y="1268760"/>
            <a:ext cx="792088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084168" y="1197021"/>
            <a:ext cx="864096" cy="5355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1820523"/>
            <a:ext cx="27363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Вегетативные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820523"/>
            <a:ext cx="27363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Генеративные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115616" y="2343743"/>
            <a:ext cx="720080" cy="7252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91780" y="2346521"/>
            <a:ext cx="648072" cy="7196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3080887"/>
            <a:ext cx="15841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Корень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0" y="3080887"/>
            <a:ext cx="15841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Побег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981347" y="2349301"/>
            <a:ext cx="0" cy="8636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13195" y="3206876"/>
            <a:ext cx="273630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полового размножения</a:t>
            </a:r>
            <a:endParaRPr lang="ru-RU" sz="2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031940" y="3609665"/>
            <a:ext cx="648072" cy="7196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3604107"/>
            <a:ext cx="720080" cy="7252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26" idx="0"/>
          </p:cNvCxnSpPr>
          <p:nvPr/>
        </p:nvCxnSpPr>
        <p:spPr>
          <a:xfrm>
            <a:off x="3491880" y="3604107"/>
            <a:ext cx="0" cy="14155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31640" y="4336085"/>
            <a:ext cx="15841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Стебель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699792" y="5019630"/>
            <a:ext cx="15841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Лист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029019" y="4348286"/>
            <a:ext cx="15841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Почка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78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  <p:bldP spid="25" grpId="0" animBg="1"/>
      <p:bldP spid="26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483"/>
            <a:ext cx="4762872" cy="1143000"/>
          </a:xfrm>
        </p:spPr>
        <p:txBody>
          <a:bodyPr/>
          <a:lstStyle/>
          <a:p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98" y="1393893"/>
            <a:ext cx="4762872" cy="4525963"/>
          </a:xfrm>
        </p:spPr>
        <p:txBody>
          <a:bodyPr/>
          <a:lstStyle/>
          <a:p>
            <a:r>
              <a:rPr lang="ru-RU" dirty="0" smtClean="0"/>
              <a:t>Функции: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фотосинтез</a:t>
            </a:r>
            <a:br>
              <a:rPr lang="ru-RU" dirty="0" smtClean="0"/>
            </a:br>
            <a:r>
              <a:rPr lang="ru-RU" dirty="0" smtClean="0"/>
              <a:t>- транспирация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газообмен</a:t>
            </a: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735274" cy="32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8100392" y="2708920"/>
            <a:ext cx="360040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32340" y="39380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Листовая пластинка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6463922" y="3212976"/>
            <a:ext cx="360040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03882" y="44494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Черешок</a:t>
            </a:r>
            <a:endParaRPr lang="ru-RU" dirty="0"/>
          </a:p>
        </p:txBody>
      </p:sp>
      <p:pic>
        <p:nvPicPr>
          <p:cNvPr id="13314" name="Picture 2" descr="https://studfile.net/html/2706/155/html_J2GSR2bonS.7iwt/img-jObK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616616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листа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78135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1556792"/>
            <a:ext cx="2448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Верхушка листовой пластинки</a:t>
            </a:r>
          </a:p>
          <a:p>
            <a:endParaRPr lang="ru-RU" sz="2800" dirty="0"/>
          </a:p>
          <a:p>
            <a:r>
              <a:rPr lang="ru-RU" sz="2800" dirty="0" smtClean="0"/>
              <a:t>Основание листовой пластинки</a:t>
            </a:r>
          </a:p>
          <a:p>
            <a:endParaRPr lang="ru-RU" sz="2800" dirty="0"/>
          </a:p>
          <a:p>
            <a:r>
              <a:rPr lang="ru-RU" sz="2800" dirty="0" smtClean="0"/>
              <a:t>Край листа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5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0688"/>
            <a:ext cx="54084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1" y="3573016"/>
            <a:ext cx="5400600" cy="281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50" y="908720"/>
            <a:ext cx="3898776" cy="1143000"/>
          </a:xfrm>
        </p:spPr>
        <p:txBody>
          <a:bodyPr/>
          <a:lstStyle/>
          <a:p>
            <a:r>
              <a:rPr lang="ru-RU" dirty="0" err="1" smtClean="0"/>
              <a:t>Гетерофиллия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3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308" y="-9808"/>
            <a:ext cx="8229600" cy="1143000"/>
          </a:xfrm>
        </p:spPr>
        <p:txBody>
          <a:bodyPr/>
          <a:lstStyle/>
          <a:p>
            <a:r>
              <a:rPr lang="ru-RU" dirty="0" smtClean="0"/>
              <a:t>Анатомия листа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1" y="1254973"/>
            <a:ext cx="3096344" cy="200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93" y="2348880"/>
            <a:ext cx="35468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490"/>
            <a:ext cx="5067593" cy="33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3996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7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0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896544" cy="601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2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Листорасположение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4026" y="2018622"/>
            <a:ext cx="3627821" cy="241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589240"/>
            <a:ext cx="241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Супротивное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2686"/>
            <a:ext cx="2860452" cy="287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5589240"/>
            <a:ext cx="286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Мутовчатое</a:t>
            </a:r>
            <a:endParaRPr lang="ru-R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313"/>
            <a:ext cx="3248646" cy="310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199" y="540457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Очередное = спиральное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68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Жилкование листьев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2" y="1844824"/>
            <a:ext cx="25922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84729"/>
            <a:ext cx="366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Жилки не разветвляются!</a:t>
            </a:r>
            <a:endParaRPr lang="ru-RU" sz="24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8" y="4365104"/>
            <a:ext cx="2621456" cy="179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436" y="382039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араллельное = Линейное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3608" y="6309320"/>
            <a:ext cx="309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Дуговое = Дуговидное</a:t>
            </a:r>
            <a:endParaRPr lang="ru-RU" sz="20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96906" y="1340768"/>
            <a:ext cx="22867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9" y="1284729"/>
            <a:ext cx="352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Жилки разветвляются!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32144" y="402045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альчатое</a:t>
            </a:r>
            <a:endParaRPr lang="ru-RU" sz="2000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9" y="4420563"/>
            <a:ext cx="3662983" cy="17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37418" y="6309320"/>
            <a:ext cx="23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Перистое</a:t>
            </a:r>
            <a:endParaRPr lang="ru-RU" sz="20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499992" y="1284729"/>
            <a:ext cx="432048" cy="522464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31703" y="2753240"/>
            <a:ext cx="360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Сетчатое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56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Видоизменения листьев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8810"/>
            <a:ext cx="2656230" cy="265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032448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81729"/>
            <a:ext cx="2842729" cy="1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174369" y="5229200"/>
            <a:ext cx="1189719" cy="57606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81729"/>
            <a:ext cx="2414207" cy="33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органов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1268760"/>
            <a:ext cx="792088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68144" y="1251478"/>
            <a:ext cx="792088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5616" y="1844824"/>
            <a:ext cx="208823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Первичное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844824"/>
            <a:ext cx="208823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Вторичное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532114"/>
            <a:ext cx="3456384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Результат дифференцировки апикальной меристемы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532114"/>
            <a:ext cx="4176464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дело вступают вторичные образовательные ткани – камбий и феллоген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65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6241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6984776" cy="493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4657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Срез листа камелии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149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024336" cy="628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624"/>
            <a:ext cx="3279649" cy="37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34" y="3261779"/>
            <a:ext cx="3239891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8494" y="11064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278537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38610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29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579296" cy="2520280"/>
          </a:xfrm>
        </p:spPr>
        <p:txBody>
          <a:bodyPr numCol="2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укороченный побег</a:t>
            </a:r>
          </a:p>
          <a:p>
            <a:pPr marL="0" indent="0">
              <a:buNone/>
            </a:pPr>
            <a:r>
              <a:rPr lang="ru-RU" dirty="0" smtClean="0"/>
              <a:t>По расположению: </a:t>
            </a:r>
          </a:p>
          <a:p>
            <a:r>
              <a:rPr lang="ru-RU" dirty="0" smtClean="0"/>
              <a:t>верхушечные</a:t>
            </a:r>
          </a:p>
          <a:p>
            <a:r>
              <a:rPr lang="ru-RU" dirty="0" smtClean="0"/>
              <a:t>пазушные (боковые)</a:t>
            </a:r>
          </a:p>
          <a:p>
            <a:r>
              <a:rPr lang="ru-RU" dirty="0" smtClean="0"/>
              <a:t>спящие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содержимому:</a:t>
            </a:r>
          </a:p>
          <a:p>
            <a:r>
              <a:rPr lang="ru-RU" dirty="0" smtClean="0"/>
              <a:t>вегетативные</a:t>
            </a:r>
          </a:p>
          <a:p>
            <a:r>
              <a:rPr lang="ru-RU" dirty="0" smtClean="0"/>
              <a:t>генеративные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1"/>
            <a:ext cx="62769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369840" cy="17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364432" y="3717032"/>
            <a:ext cx="327248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9643"/>
            <a:ext cx="5482952" cy="1143000"/>
          </a:xfrm>
        </p:spPr>
        <p:txBody>
          <a:bodyPr/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Осевой орган растения, обладающий положительным геотропизмом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Функции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1)- закрепление растения в субстрате</a:t>
            </a:r>
            <a:br>
              <a:rPr lang="ru-RU" dirty="0" smtClean="0"/>
            </a:br>
            <a:r>
              <a:rPr lang="ru-RU" dirty="0" smtClean="0"/>
              <a:t>2)- минеральное питание растений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220072" y="446295"/>
            <a:ext cx="4176356" cy="3793034"/>
            <a:chOff x="323636" y="1537968"/>
            <a:chExt cx="4176356" cy="37930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36" y="1537968"/>
              <a:ext cx="2232648" cy="3793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23728" y="1772816"/>
              <a:ext cx="20162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Придаточные</a:t>
              </a:r>
              <a:endParaRPr lang="ru-RU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3768" y="2674640"/>
              <a:ext cx="20162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Боковые</a:t>
              </a:r>
              <a:endParaRPr lang="ru-RU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3768" y="3717032"/>
              <a:ext cx="20162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Главный</a:t>
              </a:r>
              <a:endParaRPr lang="ru-RU" sz="20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12" y="3718264"/>
            <a:ext cx="2541553" cy="30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Зоны корня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97"/>
            <a:ext cx="6852816" cy="53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4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корневых систем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8" y="1412776"/>
            <a:ext cx="4153724" cy="316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45" y="1196752"/>
            <a:ext cx="2957557" cy="29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0398"/>
            <a:ext cx="3317354" cy="21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93346" y="36609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3819" y="5877272"/>
            <a:ext cx="68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7" y="4638916"/>
            <a:ext cx="3622506" cy="203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4243399" y="6277382"/>
            <a:ext cx="351023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Гистогены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Плерома</a:t>
            </a:r>
            <a:r>
              <a:rPr lang="ru-RU" sz="2400" dirty="0" smtClean="0"/>
              <a:t> – из неё образуется центральная часть корня, осевой цилиндр</a:t>
            </a:r>
          </a:p>
          <a:p>
            <a:endParaRPr lang="ru-RU" sz="2400" dirty="0" smtClean="0"/>
          </a:p>
          <a:p>
            <a:r>
              <a:rPr lang="ru-RU" sz="2400" u="sng" dirty="0" smtClean="0"/>
              <a:t>Периблема</a:t>
            </a:r>
            <a:r>
              <a:rPr lang="ru-RU" sz="2400" dirty="0" smtClean="0"/>
              <a:t> - из неё образуется первичная кора корня</a:t>
            </a:r>
          </a:p>
          <a:p>
            <a:endParaRPr lang="ru-RU" sz="2400" dirty="0" smtClean="0"/>
          </a:p>
          <a:p>
            <a:r>
              <a:rPr lang="ru-RU" sz="2400" u="sng" dirty="0" smtClean="0"/>
              <a:t>Дерматоген</a:t>
            </a:r>
            <a:r>
              <a:rPr lang="ru-RU" sz="2400" dirty="0" smtClean="0"/>
              <a:t> – из него образуется эпиблема = </a:t>
            </a:r>
            <a:r>
              <a:rPr lang="ru-RU" sz="2400" dirty="0" err="1" smtClean="0"/>
              <a:t>ризодерма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u="sng" dirty="0" err="1" smtClean="0"/>
              <a:t>Калиптроген</a:t>
            </a:r>
            <a:r>
              <a:rPr lang="ru-RU" sz="2400" dirty="0" smtClean="0"/>
              <a:t> – из него образуется корневой чехлик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Как образуется камбий в корне?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427</Words>
  <Application>Microsoft Office PowerPoint</Application>
  <PresentationFormat>Экран (4:3)</PresentationFormat>
  <Paragraphs>173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Анатомия органов растений</vt:lpstr>
      <vt:lpstr>Растительные ткани (по школе)</vt:lpstr>
      <vt:lpstr>Системы классификации тканей</vt:lpstr>
      <vt:lpstr>Органы растения</vt:lpstr>
      <vt:lpstr>Строение органов</vt:lpstr>
      <vt:lpstr>Корень</vt:lpstr>
      <vt:lpstr>Зоны корня</vt:lpstr>
      <vt:lpstr>Типы корневых систем</vt:lpstr>
      <vt:lpstr>Гистогены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Поперечный срез корня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  <vt:lpstr>Презентация PowerPoint</vt:lpstr>
      <vt:lpstr>Презентация PowerPoint</vt:lpstr>
      <vt:lpstr>Метаморфозы корней</vt:lpstr>
      <vt:lpstr>Презентация PowerPoint</vt:lpstr>
      <vt:lpstr>Типы корнеплодов</vt:lpstr>
      <vt:lpstr>Ответ</vt:lpstr>
      <vt:lpstr>Побег</vt:lpstr>
      <vt:lpstr>Стебель</vt:lpstr>
      <vt:lpstr>Презентация PowerPoint</vt:lpstr>
      <vt:lpstr>Презентация PowerPoint</vt:lpstr>
      <vt:lpstr>Презентация PowerPoint</vt:lpstr>
      <vt:lpstr>Презентация PowerPoint</vt:lpstr>
      <vt:lpstr>Стела</vt:lpstr>
      <vt:lpstr>Видоизменения побегов</vt:lpstr>
      <vt:lpstr>Откуда колючки?</vt:lpstr>
      <vt:lpstr>Лист</vt:lpstr>
      <vt:lpstr>Части листа</vt:lpstr>
      <vt:lpstr>Гетерофиллия</vt:lpstr>
      <vt:lpstr>Анатомия листа</vt:lpstr>
      <vt:lpstr>Презентация PowerPoint</vt:lpstr>
      <vt:lpstr>Презентация PowerPoint</vt:lpstr>
      <vt:lpstr>Презентация PowerPoint</vt:lpstr>
      <vt:lpstr>Листорасположение</vt:lpstr>
      <vt:lpstr>Жилкование листьев</vt:lpstr>
      <vt:lpstr>Видоизменения листьев</vt:lpstr>
      <vt:lpstr>Презентация PowerPoint</vt:lpstr>
      <vt:lpstr>Презентация PowerPoint</vt:lpstr>
      <vt:lpstr>Презентация PowerPoint</vt:lpstr>
      <vt:lpstr>Почка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органов растений</dc:title>
  <dc:creator>User</dc:creator>
  <cp:lastModifiedBy>User</cp:lastModifiedBy>
  <cp:revision>37</cp:revision>
  <dcterms:created xsi:type="dcterms:W3CDTF">2020-06-15T05:43:53Z</dcterms:created>
  <dcterms:modified xsi:type="dcterms:W3CDTF">2020-06-15T12:24:18Z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3243786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