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311" r:id="rId4"/>
    <p:sldId id="277" r:id="rId5"/>
    <p:sldId id="318" r:id="rId6"/>
    <p:sldId id="278" r:id="rId7"/>
    <p:sldId id="320" r:id="rId8"/>
    <p:sldId id="279" r:id="rId9"/>
    <p:sldId id="321" r:id="rId10"/>
    <p:sldId id="280" r:id="rId11"/>
    <p:sldId id="322" r:id="rId12"/>
    <p:sldId id="323" r:id="rId13"/>
    <p:sldId id="281" r:id="rId14"/>
    <p:sldId id="282" r:id="rId15"/>
    <p:sldId id="324" r:id="rId16"/>
    <p:sldId id="283" r:id="rId17"/>
    <p:sldId id="325" r:id="rId18"/>
    <p:sldId id="331" r:id="rId19"/>
    <p:sldId id="332" r:id="rId20"/>
    <p:sldId id="284" r:id="rId21"/>
    <p:sldId id="326" r:id="rId22"/>
    <p:sldId id="285" r:id="rId23"/>
    <p:sldId id="327" r:id="rId24"/>
    <p:sldId id="286" r:id="rId25"/>
    <p:sldId id="328" r:id="rId26"/>
    <p:sldId id="287" r:id="rId27"/>
    <p:sldId id="329" r:id="rId28"/>
    <p:sldId id="288" r:id="rId29"/>
    <p:sldId id="330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61" r:id="rId58"/>
    <p:sldId id="362" r:id="rId59"/>
    <p:sldId id="363" r:id="rId60"/>
    <p:sldId id="364" r:id="rId61"/>
    <p:sldId id="365" r:id="rId62"/>
    <p:sldId id="366" r:id="rId63"/>
    <p:sldId id="367" r:id="rId64"/>
    <p:sldId id="368" r:id="rId65"/>
    <p:sldId id="369" r:id="rId66"/>
    <p:sldId id="370" r:id="rId67"/>
    <p:sldId id="371" r:id="rId68"/>
    <p:sldId id="372" r:id="rId69"/>
    <p:sldId id="373" r:id="rId70"/>
    <p:sldId id="374" r:id="rId71"/>
    <p:sldId id="375" r:id="rId72"/>
    <p:sldId id="376" r:id="rId73"/>
    <p:sldId id="377" r:id="rId74"/>
    <p:sldId id="378" r:id="rId75"/>
    <p:sldId id="379" r:id="rId76"/>
    <p:sldId id="380" r:id="rId77"/>
    <p:sldId id="381" r:id="rId78"/>
    <p:sldId id="382" r:id="rId79"/>
    <p:sldId id="383" r:id="rId80"/>
    <p:sldId id="384" r:id="rId81"/>
    <p:sldId id="385" r:id="rId82"/>
    <p:sldId id="386" r:id="rId83"/>
    <p:sldId id="387" r:id="rId84"/>
    <p:sldId id="388" r:id="rId8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5581" autoAdjust="0"/>
  </p:normalViewPr>
  <p:slideViewPr>
    <p:cSldViewPr snapToGrid="0">
      <p:cViewPr varScale="1">
        <p:scale>
          <a:sx n="110" d="100"/>
          <a:sy n="110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7C547-CE83-4073-9B36-6F6406FAE670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2013F-2939-4747-B2B9-87877A424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0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2013F-2939-4747-B2B9-87877A424FF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33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Питание – процесс приобретения энергии и веществ. </a:t>
            </a:r>
          </a:p>
          <a:p>
            <a:endParaRPr lang="ru-RU" dirty="0" smtClean="0"/>
          </a:p>
          <a:p>
            <a:r>
              <a:rPr lang="ru-RU" dirty="0" smtClean="0"/>
              <a:t>Для синтеза органических соединений все живые организмы способны использовать: </a:t>
            </a:r>
          </a:p>
          <a:p>
            <a:r>
              <a:rPr lang="ru-RU" dirty="0" smtClean="0"/>
              <a:t>А) Энергию света</a:t>
            </a:r>
          </a:p>
          <a:p>
            <a:r>
              <a:rPr lang="ru-RU" dirty="0" smtClean="0"/>
              <a:t>Б) Энергию хим. Связей. </a:t>
            </a:r>
          </a:p>
          <a:p>
            <a:endParaRPr lang="ru-RU" dirty="0" smtClean="0"/>
          </a:p>
          <a:p>
            <a:r>
              <a:rPr lang="ru-RU" dirty="0" smtClean="0"/>
              <a:t>Организмы,</a:t>
            </a:r>
            <a:r>
              <a:rPr lang="ru-RU" baseline="0" dirty="0" smtClean="0"/>
              <a:t> использующие световую энергию, называют </a:t>
            </a:r>
            <a:r>
              <a:rPr lang="ru-RU" baseline="0" dirty="0" err="1" smtClean="0"/>
              <a:t>фототрофами</a:t>
            </a:r>
            <a:r>
              <a:rPr lang="ru-RU" baseline="0" dirty="0" smtClean="0"/>
              <a:t>, а организмы, использующие энергию хим. Связей – </a:t>
            </a:r>
            <a:r>
              <a:rPr lang="ru-RU" baseline="0" dirty="0" err="1" smtClean="0"/>
              <a:t>хемотрофами</a:t>
            </a:r>
            <a:r>
              <a:rPr lang="ru-RU" baseline="0" dirty="0" smtClean="0"/>
              <a:t>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Так же для жизни необходим источник углерода. Это могут быть </a:t>
            </a:r>
          </a:p>
          <a:p>
            <a:r>
              <a:rPr lang="ru-RU" baseline="0" dirty="0" smtClean="0"/>
              <a:t>А) Неорганические соединения (автотрофы)</a:t>
            </a:r>
          </a:p>
          <a:p>
            <a:r>
              <a:rPr lang="ru-RU" baseline="0" dirty="0" smtClean="0"/>
              <a:t>Б) Органические соединения (гетеротрофы)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Среди бактерий встречается любая комбинация «добычи полезного».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                                  Хемо-                                                                                                                               Фото-</a:t>
            </a:r>
          </a:p>
          <a:p>
            <a:endParaRPr lang="ru-RU" baseline="0" dirty="0" smtClean="0"/>
          </a:p>
          <a:p>
            <a:r>
              <a:rPr lang="ru-RU" baseline="0" dirty="0" smtClean="0"/>
              <a:t>                    </a:t>
            </a:r>
          </a:p>
          <a:p>
            <a:r>
              <a:rPr lang="ru-RU" baseline="0" dirty="0" smtClean="0"/>
              <a:t>Авто-                     </a:t>
            </a:r>
            <a:r>
              <a:rPr lang="ru-RU" baseline="0" dirty="0" err="1" smtClean="0"/>
              <a:t>хемоавтотрофы</a:t>
            </a:r>
            <a:r>
              <a:rPr lang="ru-RU" baseline="0" dirty="0" smtClean="0"/>
              <a:t>                                                                                                                </a:t>
            </a:r>
            <a:r>
              <a:rPr lang="ru-RU" baseline="0" dirty="0" err="1" smtClean="0"/>
              <a:t>фотоавтотрофы</a:t>
            </a:r>
            <a:endParaRPr lang="ru-RU" baseline="0" dirty="0" smtClean="0"/>
          </a:p>
          <a:p>
            <a:r>
              <a:rPr lang="ru-RU" baseline="0" dirty="0" smtClean="0"/>
              <a:t>                              Энергия от распада хим. Связей,                                                                                     энергия солнечного света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                             Источник углерода – неорганические вещества.                                                          Источник углерода – неорганические вещества.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                             Пример: нитрифицирующие бактерии, участвующие в круговороте азота               Пример: </a:t>
            </a:r>
            <a:r>
              <a:rPr lang="ru-RU" baseline="0" dirty="0" err="1" smtClean="0"/>
              <a:t>цианобактерии</a:t>
            </a:r>
            <a:r>
              <a:rPr lang="ru-RU" baseline="0" dirty="0" smtClean="0"/>
              <a:t>=сине-зеленые водоросли (изображены на слайде) </a:t>
            </a:r>
          </a:p>
          <a:p>
            <a:endParaRPr lang="ru-RU" baseline="0" dirty="0" smtClean="0"/>
          </a:p>
          <a:p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Гетеро-                  </a:t>
            </a:r>
            <a:r>
              <a:rPr lang="ru-RU" baseline="0" dirty="0" err="1" smtClean="0"/>
              <a:t>хемогетеротрофы</a:t>
            </a:r>
            <a:r>
              <a:rPr lang="ru-RU" baseline="0" dirty="0" smtClean="0"/>
              <a:t>                                                                                                                </a:t>
            </a:r>
            <a:r>
              <a:rPr lang="ru-RU" baseline="0" dirty="0" err="1" smtClean="0"/>
              <a:t>фотогетеротрофы</a:t>
            </a:r>
            <a:endParaRPr lang="ru-RU" baseline="0" dirty="0" smtClean="0"/>
          </a:p>
          <a:p>
            <a:r>
              <a:rPr lang="ru-RU" baseline="0" dirty="0" smtClean="0"/>
              <a:t>                              Энергия от распада хим. Связей,                                                                                     энергия солнечного света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                             Источник углерода –органические вещества.                                                               Источник углерода –органические вещества.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                             Пример: большинство бактерий, все </a:t>
            </a:r>
            <a:r>
              <a:rPr lang="ru-RU" baseline="0" dirty="0" err="1" smtClean="0"/>
              <a:t>сапротрофы</a:t>
            </a:r>
            <a:r>
              <a:rPr lang="ru-RU" baseline="0" dirty="0" smtClean="0"/>
              <a:t>, паразиты                                      Пример: пурпурные несерные бактерии</a:t>
            </a:r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7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2013F-2939-4747-B2B9-87877A424FF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4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2013F-2939-4747-B2B9-87877A424FF7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88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царству прокариот обычно относят организмы, которые называют бактериями. </a:t>
            </a:r>
          </a:p>
          <a:p>
            <a:r>
              <a:rPr lang="ru-RU" dirty="0" smtClean="0"/>
              <a:t>Обычно</a:t>
            </a:r>
            <a:r>
              <a:rPr lang="ru-RU" baseline="0" dirty="0" smtClean="0"/>
              <a:t> представлены одиночными клетками, хотя </a:t>
            </a:r>
            <a:r>
              <a:rPr lang="ru-RU" baseline="0" dirty="0" err="1" smtClean="0"/>
              <a:t>цианобактерии</a:t>
            </a:r>
            <a:r>
              <a:rPr lang="ru-RU" baseline="0" dirty="0" smtClean="0"/>
              <a:t> могут собираться в цепочки, называемые нитями. </a:t>
            </a:r>
          </a:p>
          <a:p>
            <a:r>
              <a:rPr lang="ru-RU" baseline="0" dirty="0" smtClean="0"/>
              <a:t>Иногда клетки находятся очень близко, напоминают, например, гроздья винограда, но </a:t>
            </a:r>
            <a:r>
              <a:rPr lang="ru-RU" baseline="0" dirty="0" err="1" smtClean="0"/>
              <a:t>объеденившиеся</a:t>
            </a:r>
            <a:r>
              <a:rPr lang="ru-RU" baseline="0" dirty="0" smtClean="0"/>
              <a:t> клетки остаются совершенно независимыми друг от друга (колонии).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Бактерии различаются по своим размерам: от 0,1 до 10 мкм. Их можно обнаружить повсюду: в почве, в пыли, в воде, в воздухе, внутри и на поверхности животных и растений. Некоторые бактерии могут жить в горячих источниках с температурой 78*С и выше, некоторые способны выживать при замораживании во льду. Встречаются бактерии на дне океана, при очень высоком давлении и температурах 360*С. </a:t>
            </a:r>
          </a:p>
          <a:p>
            <a:r>
              <a:rPr lang="ru-RU" baseline="0" dirty="0" smtClean="0"/>
              <a:t>В 1 кубическом сантиметре молока может быть до 3 млрд. бактерий. 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Строение бактерий. </a:t>
            </a:r>
          </a:p>
          <a:p>
            <a:r>
              <a:rPr lang="ru-RU" baseline="0" dirty="0" smtClean="0"/>
              <a:t>На рисунке приведён собирательный образ бактерий. </a:t>
            </a:r>
          </a:p>
          <a:p>
            <a:r>
              <a:rPr lang="ru-RU" baseline="0" dirty="0" smtClean="0"/>
              <a:t>Структуры, которые есть у всех бактерий: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 - Цитоплазма</a:t>
            </a:r>
          </a:p>
          <a:p>
            <a:r>
              <a:rPr lang="ru-RU" baseline="0" dirty="0" smtClean="0"/>
              <a:t>Жидкая среда клетки. У бактерий содержит мало органелл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- ДНК</a:t>
            </a:r>
          </a:p>
          <a:p>
            <a:r>
              <a:rPr lang="ru-RU" baseline="0" dirty="0" smtClean="0"/>
              <a:t>Бактериальная ДНК обнаружена в бактериях в кольцевой ( классика) и линейной формах. Чаще всего у бактерий находится одна большая кольцевая ДНК (она называется хромосомой), однако в последнее время обнаружили довольно много других </a:t>
            </a:r>
            <a:r>
              <a:rPr lang="ru-RU" baseline="0" dirty="0" err="1" smtClean="0"/>
              <a:t>варинатов</a:t>
            </a:r>
            <a:r>
              <a:rPr lang="ru-RU" baseline="0" dirty="0" smtClean="0"/>
              <a:t>. Хромосома несет гены, необходимые для роста бактерии. У некоторых бактерий обнаруживается две или даже больше хромосом.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70</a:t>
            </a:r>
            <a:r>
              <a:rPr lang="en-US" baseline="0" dirty="0" smtClean="0"/>
              <a:t>S </a:t>
            </a:r>
            <a:r>
              <a:rPr lang="ru-RU" baseline="0" dirty="0" smtClean="0"/>
              <a:t>рибосомы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Рибосомы способствуют синтезу (сборке) белка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- Плазматическая мембрана = Цитоплазматическая мембрана = ЦПМ</a:t>
            </a:r>
          </a:p>
          <a:p>
            <a:r>
              <a:rPr lang="ru-RU" baseline="0" dirty="0" smtClean="0"/>
              <a:t>Цитоплазма каждой клетки окружена мембраной, которая ограничивает клетку от окружающей среды.  Мембраны образованы двойным слоем фосфолипидов. Фосфолипиды – это молекулы, имеющие гидрофильную головку и гидрофобный хвостик. Мембрана предотвращает свободный обмен веществами с окружающей средой. В мембране находятся белки, которые </a:t>
            </a:r>
            <a:r>
              <a:rPr lang="ru-RU" baseline="0" dirty="0" err="1" smtClean="0"/>
              <a:t>выпоняют</a:t>
            </a:r>
            <a:r>
              <a:rPr lang="ru-RU" baseline="0" dirty="0" smtClean="0"/>
              <a:t> довольно важные функции – транспорт веществ из- и в- клетку, Дыхание, Секреция (сборка) белков, белки, связывающие антибиотики, сенсорные белки и т.д.  У некоторых бактерий образуют дополнительные </a:t>
            </a:r>
            <a:r>
              <a:rPr lang="ru-RU" baseline="0" dirty="0" err="1" smtClean="0"/>
              <a:t>впячивания</a:t>
            </a:r>
            <a:r>
              <a:rPr lang="ru-RU" baseline="0" dirty="0" smtClean="0"/>
              <a:t> – </a:t>
            </a:r>
            <a:r>
              <a:rPr lang="ru-RU" baseline="0" dirty="0" err="1" smtClean="0"/>
              <a:t>мезосомы</a:t>
            </a:r>
            <a:r>
              <a:rPr lang="ru-RU" baseline="0" dirty="0" smtClean="0"/>
              <a:t>, фотосинтетические участки, участки для фиксации азота. </a:t>
            </a:r>
          </a:p>
          <a:p>
            <a:endParaRPr lang="en-US" baseline="0" dirty="0" smtClean="0"/>
          </a:p>
          <a:p>
            <a:r>
              <a:rPr lang="ru-RU" baseline="0" dirty="0" smtClean="0"/>
              <a:t> - Запасные питательные вещества</a:t>
            </a:r>
          </a:p>
          <a:p>
            <a:r>
              <a:rPr lang="ru-RU" baseline="0" dirty="0" smtClean="0"/>
              <a:t> Иногда небольшие участки плазматической мембраны впячиваются внутрь клетки и отделяются, образуя мембранные пузырьки с включениями.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 - Клеточная стенка. </a:t>
            </a:r>
          </a:p>
          <a:p>
            <a:r>
              <a:rPr lang="ru-RU" baseline="0" dirty="0" smtClean="0"/>
              <a:t>Довольно прочная структура, позволяет клетке сохранять свою форму. Содержит </a:t>
            </a:r>
            <a:r>
              <a:rPr lang="ru-RU" baseline="0" dirty="0" err="1" smtClean="0"/>
              <a:t>муреин</a:t>
            </a:r>
            <a:r>
              <a:rPr lang="ru-RU" baseline="0" dirty="0" smtClean="0"/>
              <a:t> – молекулу, построенной из параллельных полисахаридных цепей, перекрестно связанные аминокислотами. Фактически, образует сетчатый мешок. По строению клеточной стенки </a:t>
            </a:r>
            <a:r>
              <a:rPr lang="ru-RU" baseline="0" dirty="0" err="1" smtClean="0"/>
              <a:t>бактериии</a:t>
            </a:r>
            <a:r>
              <a:rPr lang="ru-RU" baseline="0" dirty="0" smtClean="0"/>
              <a:t> делятся на Грамм-положительные и грамм-отрицательные (см. следующий слайд)</a:t>
            </a:r>
          </a:p>
          <a:p>
            <a:endParaRPr lang="ru-RU" baseline="0" dirty="0" smtClean="0"/>
          </a:p>
          <a:p>
            <a:r>
              <a:rPr lang="ru-RU" dirty="0" smtClean="0"/>
              <a:t>Структуры,</a:t>
            </a:r>
            <a:r>
              <a:rPr lang="ru-RU" baseline="0" dirty="0" smtClean="0"/>
              <a:t> которые встречаются НЕ у всех бактерий: </a:t>
            </a:r>
          </a:p>
          <a:p>
            <a:r>
              <a:rPr lang="ru-RU" baseline="0" dirty="0" smtClean="0"/>
              <a:t> - </a:t>
            </a:r>
            <a:r>
              <a:rPr lang="ru-RU" baseline="0" dirty="0" err="1" smtClean="0"/>
              <a:t>Плазмида</a:t>
            </a:r>
            <a:r>
              <a:rPr lang="ru-RU" baseline="0" dirty="0" smtClean="0"/>
              <a:t> (</a:t>
            </a:r>
            <a:r>
              <a:rPr lang="ru-RU" baseline="0" dirty="0" err="1" smtClean="0"/>
              <a:t>плазмиды</a:t>
            </a:r>
            <a:r>
              <a:rPr lang="ru-RU" baseline="0" dirty="0" smtClean="0"/>
              <a:t>) </a:t>
            </a:r>
          </a:p>
          <a:p>
            <a:r>
              <a:rPr lang="ru-RU" baseline="0" dirty="0" smtClean="0"/>
              <a:t>Небольшие кольцевые молекулы  </a:t>
            </a:r>
            <a:r>
              <a:rPr lang="ru-RU" baseline="0" dirty="0" err="1" smtClean="0"/>
              <a:t>двухцепочечной</a:t>
            </a:r>
            <a:r>
              <a:rPr lang="ru-RU" baseline="0" dirty="0" smtClean="0"/>
              <a:t> ДНК, которые могут существовать и удваиваться вне зависимости от основной хромосомы. </a:t>
            </a:r>
            <a:r>
              <a:rPr lang="ru-RU" baseline="0" dirty="0" err="1" smtClean="0"/>
              <a:t>Плазмиды</a:t>
            </a:r>
            <a:r>
              <a:rPr lang="ru-RU" baseline="0" dirty="0" smtClean="0"/>
              <a:t> не являются необходимыми для клетки элементами, но могут давать определенные преимущества: например, устойчивость к антибиотикам,, тяжелым металлам, различным лекарственным препаратам, а так же способность синтезировать какие-либо вещества. Способность к </a:t>
            </a:r>
            <a:r>
              <a:rPr lang="ru-RU" baseline="0" dirty="0" err="1" smtClean="0"/>
              <a:t>коньюгации</a:t>
            </a:r>
            <a:r>
              <a:rPr lang="ru-RU" baseline="0" dirty="0" smtClean="0"/>
              <a:t> определяется наличием </a:t>
            </a:r>
            <a:r>
              <a:rPr lang="en-US" baseline="0" dirty="0" smtClean="0"/>
              <a:t>F-</a:t>
            </a:r>
            <a:r>
              <a:rPr lang="ru-RU" baseline="0" dirty="0" err="1" smtClean="0"/>
              <a:t>плазмидой</a:t>
            </a:r>
            <a:r>
              <a:rPr lang="ru-RU" baseline="0" dirty="0" smtClean="0"/>
              <a:t> (см. следующие слайды)</a:t>
            </a:r>
          </a:p>
          <a:p>
            <a:endParaRPr lang="ru-RU" baseline="0" dirty="0" smtClean="0"/>
          </a:p>
          <a:p>
            <a:r>
              <a:rPr lang="ru-RU" baseline="0" dirty="0" smtClean="0"/>
              <a:t> - Мембраны для фиксации азота</a:t>
            </a:r>
          </a:p>
          <a:p>
            <a:endParaRPr lang="ru-RU" baseline="0" dirty="0" smtClean="0"/>
          </a:p>
          <a:p>
            <a:r>
              <a:rPr lang="ru-RU" baseline="0" dirty="0" smtClean="0"/>
              <a:t> - </a:t>
            </a:r>
            <a:r>
              <a:rPr lang="ru-RU" baseline="0" dirty="0" err="1" smtClean="0"/>
              <a:t>Мезосомы</a:t>
            </a:r>
            <a:endParaRPr lang="ru-RU" baseline="0" dirty="0" smtClean="0"/>
          </a:p>
          <a:p>
            <a:r>
              <a:rPr lang="ru-RU" baseline="0" dirty="0" smtClean="0"/>
              <a:t>Складчатые структуры, представляющие собой </a:t>
            </a:r>
            <a:r>
              <a:rPr lang="ru-RU" baseline="0" dirty="0" err="1" smtClean="0"/>
              <a:t>впячивания</a:t>
            </a:r>
            <a:r>
              <a:rPr lang="ru-RU" baseline="0" dirty="0" smtClean="0"/>
              <a:t> плазматической мембраны. Функции </a:t>
            </a:r>
            <a:r>
              <a:rPr lang="ru-RU" baseline="0" dirty="0" err="1" smtClean="0"/>
              <a:t>мезосом</a:t>
            </a:r>
            <a:r>
              <a:rPr lang="ru-RU" baseline="0" dirty="0" smtClean="0"/>
              <a:t> до конца остаются </a:t>
            </a:r>
            <a:r>
              <a:rPr lang="ru-RU" baseline="0" dirty="0" err="1" smtClean="0"/>
              <a:t>неясня</a:t>
            </a:r>
            <a:r>
              <a:rPr lang="ru-RU" baseline="0" dirty="0" smtClean="0"/>
              <a:t>. Считается, что она может играть роль в делении клетки, образуя перегородку а так же может связываться с хромосомной ДНК после репликации (удвоения) и участвует в дальнейшем расхождении дочерних клеток. Некоторые исследователи считают, что </a:t>
            </a:r>
            <a:r>
              <a:rPr lang="ru-RU" baseline="0" dirty="0" err="1" smtClean="0"/>
              <a:t>мезосомы</a:t>
            </a:r>
            <a:r>
              <a:rPr lang="ru-RU" baseline="0" dirty="0" smtClean="0"/>
              <a:t> – это артефакт, образующийся при фиксации клеток для электронной микроскопии. </a:t>
            </a:r>
          </a:p>
          <a:p>
            <a:r>
              <a:rPr lang="ru-RU" baseline="0" dirty="0" smtClean="0"/>
              <a:t>Могут образовываться так же газовые вакуоли (пузырьки), которые служат для регулировки плавучести клетки.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 - Фотосинтетические мембраны</a:t>
            </a:r>
          </a:p>
          <a:p>
            <a:r>
              <a:rPr lang="ru-RU" baseline="0" dirty="0" smtClean="0"/>
              <a:t>Содержат пигменты для фиксации света. Распространены по всей клетке. </a:t>
            </a:r>
          </a:p>
          <a:p>
            <a:r>
              <a:rPr lang="ru-RU" baseline="0" dirty="0" smtClean="0"/>
              <a:t> - Капсула</a:t>
            </a:r>
          </a:p>
          <a:p>
            <a:r>
              <a:rPr lang="ru-RU" baseline="0" dirty="0" smtClean="0"/>
              <a:t>У некоторых бактерий слизистые или клейкие секреты образуют капсулы. Иногда эти капсулы служат для образования колоний из одиночных клеток. С помощью капсул бактерии приобретают способность прилипать к различным поверхностям, например, зубам, частицам ила или скалам. Кроме того, капсулы обеспечивают дополнительную защиту для бактериальной клетки. </a:t>
            </a:r>
          </a:p>
          <a:p>
            <a:r>
              <a:rPr lang="ru-RU" baseline="0" dirty="0" smtClean="0"/>
              <a:t> - Пили</a:t>
            </a:r>
          </a:p>
          <a:p>
            <a:r>
              <a:rPr lang="ru-RU" baseline="0" dirty="0" smtClean="0"/>
              <a:t>На клеточной стенке некоторых грамотрицательных бактерий видны многочисленные тонкие палочковидные выросты – пили. Нудны для прикрепления с специфическим клеткам и поверхностям. </a:t>
            </a:r>
            <a:r>
              <a:rPr lang="en-US" baseline="0" dirty="0" smtClean="0"/>
              <a:t>F-</a:t>
            </a:r>
            <a:r>
              <a:rPr lang="ru-RU" baseline="0" dirty="0" smtClean="0"/>
              <a:t>пили участвуют в половом процессе. </a:t>
            </a:r>
          </a:p>
          <a:p>
            <a:r>
              <a:rPr lang="ru-RU" baseline="0" dirty="0" smtClean="0"/>
              <a:t> - Жгутик (жгутики)</a:t>
            </a:r>
          </a:p>
          <a:p>
            <a:r>
              <a:rPr lang="ru-RU" baseline="0" dirty="0" smtClean="0"/>
              <a:t>Многие бактерии подвижны, что обусловлено у них наличием одного или нескольких жгутиков. Жгутик – это простой полый цилиндр, образуемый одинаковыми белковыми молекулами. Подвижность бактерии достигается за счет вращения основания жгутика. Получается, что жгутик как бы </a:t>
            </a:r>
            <a:r>
              <a:rPr lang="ru-RU" baseline="0" dirty="0" err="1" smtClean="0"/>
              <a:t>ввничивается</a:t>
            </a:r>
            <a:r>
              <a:rPr lang="ru-RU" baseline="0" dirty="0" smtClean="0"/>
              <a:t> в среду и продвигает бактерию за собой.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81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72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</a:t>
            </a:r>
            <a:r>
              <a:rPr lang="ru-RU" dirty="0" err="1" smtClean="0"/>
              <a:t>грам</a:t>
            </a:r>
            <a:r>
              <a:rPr lang="ru-RU" dirty="0" smtClean="0"/>
              <a:t>-положительных</a:t>
            </a:r>
            <a:r>
              <a:rPr lang="ru-RU" baseline="0" dirty="0" smtClean="0"/>
              <a:t> бактерий толстая </a:t>
            </a:r>
            <a:r>
              <a:rPr lang="ru-RU" baseline="0" dirty="0" err="1" smtClean="0"/>
              <a:t>муреиновая</a:t>
            </a:r>
            <a:r>
              <a:rPr lang="ru-RU" baseline="0" dirty="0" smtClean="0"/>
              <a:t> клеточная стенка. Она прокрашивается синим красителем, который не вымывается. На рисунке слева. Клеточная стенка обозначена синим, желтым обозначена плазмалемма. 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Грам</a:t>
            </a:r>
            <a:r>
              <a:rPr lang="ru-RU" baseline="0" dirty="0" smtClean="0"/>
              <a:t>-отрицательные бактерии имеют относительно тонкую клеточную стенку, которая окружена снаружи ДОПОЛНИТЕЛЬНОЙ мембраной (обозначения такие же), рисунок справа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0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 smtClean="0"/>
              <a:t>Кокки (сферические)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Микрококки – патогенных для человека нет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Стафиллококки</a:t>
            </a:r>
            <a:r>
              <a:rPr lang="ru-RU" baseline="0" dirty="0" smtClean="0"/>
              <a:t> (напоминают виноградную гроздь)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Стрептококки (цепочки).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стрептококки являются патогенными для человека и вызывают различные заболевания: скарлатину, ангину, гнойные воспаления и другие. Например,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Streptococcus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pyogenes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Диплококки (по две клетки в одной капсуле) - 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Сарцины</a:t>
            </a:r>
            <a:endParaRPr lang="ru-RU" baseline="0" dirty="0" smtClean="0"/>
          </a:p>
          <a:p>
            <a:pPr marL="228600" lvl="0" indent="-228600">
              <a:buAutoNum type="arabicPeriod"/>
            </a:pPr>
            <a:r>
              <a:rPr lang="ru-RU" baseline="0" dirty="0" smtClean="0"/>
              <a:t>Бациллы (палочковидные)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Одиночные палочки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Палочки. Образующие цепочки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Спириллы (спиралевидные) со жгутиком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Спирохеты – спиралевидные без жгутика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Вибрионы (изогнутые в виде запятой)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7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 smtClean="0"/>
              <a:t>Кокки (сферические)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Микрококки – патогенных для человека нет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Стафиллококки</a:t>
            </a:r>
            <a:r>
              <a:rPr lang="ru-RU" baseline="0" dirty="0" smtClean="0"/>
              <a:t> (напоминают виноградную гроздь)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– наиболее частые возбудители гнойных воспалений. Например,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Staphylococcus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Стрептококки (цепочки).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стрептококки являются патогенными для человека и вызывают различные заболевания: скарлатину, ангину, гнойные воспаления и другие. Например,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Streptococcus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pyogenes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Диплококки (по две клетки в одной капсуле) - 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Сарцины</a:t>
            </a:r>
            <a:r>
              <a:rPr lang="en-US" baseline="0" dirty="0" smtClean="0"/>
              <a:t> (</a:t>
            </a:r>
            <a:r>
              <a:rPr lang="ru-RU" baseline="0" dirty="0" smtClean="0"/>
              <a:t>«кубики»)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Бациллы (палочковидные)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Одиночные палочки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Escherihia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coli.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Палочки. Образующие цепочки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Спириллы (спиралевидные) со жгутиком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Спирохеты – спиралевидные без жгутика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Вибрионы (изогнутые в виде запятой)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238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 smtClean="0"/>
              <a:t>Кокки (сферические)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Микрококки – патогенных для человека нет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Стафиллококки</a:t>
            </a:r>
            <a:r>
              <a:rPr lang="ru-RU" baseline="0" dirty="0" smtClean="0"/>
              <a:t> (напоминают виноградную гроздь)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– наиболее частые возбудители гнойных воспалений. Например,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Staphylococcus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Стрептококки (цепочки).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стрептококки являются патогенными для человека и вызывают различные заболевания: скарлатину, ангину, гнойные воспаления и другие. Например,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Streptococcus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pyogenes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Диплококки (по две клетки в одной капсуле) - 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Сарцины</a:t>
            </a:r>
            <a:endParaRPr lang="ru-RU" baseline="0" dirty="0" smtClean="0"/>
          </a:p>
          <a:p>
            <a:pPr marL="228600" lvl="0" indent="-228600">
              <a:buAutoNum type="arabicPeriod"/>
            </a:pPr>
            <a:r>
              <a:rPr lang="ru-RU" baseline="0" dirty="0" smtClean="0"/>
              <a:t>Бациллы (палочковидные)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Одиночные палочки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Escherihia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coli.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Палочки. Образующие цепочки</a:t>
            </a:r>
            <a:r>
              <a:rPr lang="en-US" baseline="0" dirty="0" smtClean="0"/>
              <a:t> Bacillus </a:t>
            </a:r>
            <a:r>
              <a:rPr lang="en-US" baseline="0" dirty="0" err="1" smtClean="0"/>
              <a:t>anthracis</a:t>
            </a:r>
            <a:r>
              <a:rPr lang="en-US" baseline="0" dirty="0" smtClean="0"/>
              <a:t> – </a:t>
            </a:r>
            <a:r>
              <a:rPr lang="ru-RU" baseline="0" dirty="0" smtClean="0"/>
              <a:t>возбудитель сибирской язвы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Спириллы (спиралевидные) со жгутиком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Спирохеты – спиралевидные без жгутика</a:t>
            </a:r>
          </a:p>
          <a:p>
            <a:pPr marL="228600" lvl="0" indent="-228600">
              <a:buAutoNum type="arabicPeriod"/>
            </a:pPr>
            <a:r>
              <a:rPr lang="ru-RU" baseline="0" dirty="0" smtClean="0"/>
              <a:t>Вибрионы (изогнутые в виде запятой)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Vibrio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cholerae</a:t>
            </a:r>
            <a:endParaRPr lang="ru-RU" baseline="0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9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 smtClean="0"/>
              <a:t>Кокки (сферические)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Микрококки – патогенных для человека нет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Стафиллококки</a:t>
            </a:r>
            <a:r>
              <a:rPr lang="ru-RU" baseline="0" dirty="0" smtClean="0"/>
              <a:t> (напоминают виноградную гроздь)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– наиболее частые возбудители гнойных воспалений. Например,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Staphylococcus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aureus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Стрептококки (цепочки).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стрептококки являются патогенными для человека и вызывают различные заболевания: скарлатину, ангину, гнойные воспаления и другие. Например,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Streptococcus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pyogenes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Диплококки (по две клетки в одной капсуле) - </a:t>
            </a:r>
          </a:p>
          <a:p>
            <a:pPr marL="685800" lvl="1" indent="-228600">
              <a:buAutoNum type="arabicPeriod"/>
            </a:pPr>
            <a:r>
              <a:rPr lang="ru-RU" baseline="0" dirty="0" err="1" smtClean="0"/>
              <a:t>Сарцины</a:t>
            </a:r>
            <a:endParaRPr lang="ru-RU" baseline="0" dirty="0" smtClean="0"/>
          </a:p>
          <a:p>
            <a:pPr marL="228600" lvl="0" indent="-228600">
              <a:buAutoNum type="arabicPeriod"/>
            </a:pPr>
            <a:r>
              <a:rPr lang="ru-RU" baseline="0" dirty="0" smtClean="0"/>
              <a:t>Бациллы (палочковидные)</a:t>
            </a:r>
          </a:p>
          <a:p>
            <a:pPr marL="685800" lvl="1" indent="-228600">
              <a:buAutoNum type="arabicPeriod"/>
            </a:pPr>
            <a:r>
              <a:rPr lang="ru-RU" baseline="0" dirty="0" smtClean="0"/>
              <a:t>Одиночные палочки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Escherihia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coli.</a:t>
            </a:r>
            <a:endParaRPr lang="ru-RU" baseline="0" dirty="0" smtClean="0"/>
          </a:p>
          <a:p>
            <a:pPr marL="685800" lvl="1" indent="-228600">
              <a:buAutoNum type="arabicPeriod"/>
            </a:pPr>
            <a:r>
              <a:rPr lang="ru-RU" baseline="0" dirty="0" smtClean="0"/>
              <a:t>Палочки. Образующие цепочки</a:t>
            </a:r>
            <a:r>
              <a:rPr lang="en-US" baseline="0" dirty="0" smtClean="0"/>
              <a:t> Bacillus </a:t>
            </a:r>
            <a:r>
              <a:rPr lang="en-US" baseline="0" dirty="0" err="1" smtClean="0"/>
              <a:t>anthracis</a:t>
            </a:r>
            <a:r>
              <a:rPr lang="en-US" baseline="0" dirty="0" smtClean="0"/>
              <a:t> – </a:t>
            </a:r>
            <a:r>
              <a:rPr lang="ru-RU" baseline="0" dirty="0" smtClean="0"/>
              <a:t>возбудитель сибирской язвы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aseline="0" dirty="0" smtClean="0"/>
              <a:t>Спириллы (спиралевидные) со жгутиком </a:t>
            </a:r>
            <a:r>
              <a:rPr lang="en-US" dirty="0" err="1" smtClean="0"/>
              <a:t>Spirillium</a:t>
            </a:r>
            <a:r>
              <a:rPr lang="en-US" dirty="0" smtClean="0"/>
              <a:t> </a:t>
            </a:r>
            <a:r>
              <a:rPr lang="ru-RU" dirty="0" smtClean="0"/>
              <a:t>(болезнь укуса крыс)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aseline="0" dirty="0" smtClean="0"/>
              <a:t>Спирохеты – спиралевидные без жгутика </a:t>
            </a:r>
            <a:r>
              <a:rPr lang="en-US" dirty="0" err="1" smtClean="0"/>
              <a:t>Treponema</a:t>
            </a:r>
            <a:r>
              <a:rPr lang="en-US" dirty="0" smtClean="0"/>
              <a:t> pallidum (</a:t>
            </a:r>
            <a:r>
              <a:rPr lang="ru-RU" dirty="0" smtClean="0"/>
              <a:t>Сифилис)</a:t>
            </a:r>
            <a:endParaRPr lang="ru-RU" baseline="0" dirty="0" smtClean="0"/>
          </a:p>
          <a:p>
            <a:pPr marL="228600" lvl="0" indent="-228600">
              <a:buAutoNum type="arabicPeriod"/>
            </a:pPr>
            <a:r>
              <a:rPr lang="ru-RU" baseline="0" dirty="0" smtClean="0"/>
              <a:t>Вибрионы (изогнутые в виде запятой)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Vibrio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cholerae</a:t>
            </a:r>
            <a:endParaRPr lang="ru-RU" baseline="0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131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Некоторые бактерии, главным образом относящиеся к родам </a:t>
            </a:r>
            <a:r>
              <a:rPr lang="en-US" dirty="0" smtClean="0"/>
              <a:t>Clostridium </a:t>
            </a:r>
            <a:r>
              <a:rPr lang="ru-RU" dirty="0" smtClean="0"/>
              <a:t>и </a:t>
            </a:r>
            <a:r>
              <a:rPr lang="en-US" dirty="0" smtClean="0"/>
              <a:t>Bacillus</a:t>
            </a:r>
            <a:r>
              <a:rPr lang="ru-RU" dirty="0" smtClean="0"/>
              <a:t> образуют эндоспоры</a:t>
            </a:r>
            <a:r>
              <a:rPr lang="ru-RU" baseline="0" dirty="0" smtClean="0"/>
              <a:t> (споры, которые образуются внутри клеток). Споры представляют собой толстостенные долгоживущие образования, отличающиеся очень высокой устойчивостью, особенно к нагреванию, коротковолновому излучению и высушиванию. Внутри клетки споры могут располагаться по-разному и это расположение является важным признаком для идентификации и классификации бактерий.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Экзоспоры</a:t>
            </a:r>
            <a:r>
              <a:rPr lang="ru-RU" dirty="0" smtClean="0"/>
              <a:t> или цисты образуются снаружи.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F7CA-86DF-4C7C-A825-25136A22CC95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76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38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25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0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1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39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2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8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1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7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05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32F81-8016-4F5C-B4E1-45A750D4B5D4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D88C-4767-4DDE-B6A9-179D571BC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0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 муниципальному этапу ВСОШ по биологии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200" b="1" dirty="0" smtClean="0"/>
              <a:t>Занятие 1. </a:t>
            </a:r>
          </a:p>
          <a:p>
            <a:r>
              <a:rPr lang="ru-RU" dirty="0" smtClean="0"/>
              <a:t>Состав и строение клеток. Прокариоты и эукариоты. Деление клеток.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155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Хлоропласт</a:t>
            </a:r>
            <a:r>
              <a:rPr lang="ru-RU" dirty="0" smtClean="0"/>
              <a:t>– </a:t>
            </a:r>
            <a:r>
              <a:rPr lang="ru-RU" dirty="0" err="1" smtClean="0"/>
              <a:t>двухмембранное</a:t>
            </a:r>
            <a:r>
              <a:rPr lang="ru-RU" dirty="0" smtClean="0"/>
              <a:t> строение. Наружная мембрана гладкая, внутренняя – образует систему двухслойных пластин – </a:t>
            </a:r>
            <a:r>
              <a:rPr lang="ru-RU" dirty="0" err="1" smtClean="0"/>
              <a:t>тилакоидов</a:t>
            </a:r>
            <a:r>
              <a:rPr lang="ru-RU" dirty="0"/>
              <a:t> </a:t>
            </a:r>
            <a:r>
              <a:rPr lang="ru-RU" dirty="0" smtClean="0"/>
              <a:t>стромы и </a:t>
            </a:r>
            <a:r>
              <a:rPr lang="ru-RU" dirty="0" err="1" smtClean="0"/>
              <a:t>тилакоидов</a:t>
            </a:r>
            <a:r>
              <a:rPr lang="ru-RU" dirty="0" smtClean="0"/>
              <a:t> гран. В мембранных </a:t>
            </a:r>
            <a:r>
              <a:rPr lang="ru-RU" dirty="0" err="1" smtClean="0"/>
              <a:t>тилакоидах</a:t>
            </a:r>
            <a:r>
              <a:rPr lang="ru-RU" dirty="0" smtClean="0"/>
              <a:t> гран между слоями молекул белков и липидов сосредоточены пигменты – хлорофилл и </a:t>
            </a:r>
            <a:r>
              <a:rPr lang="ru-RU" dirty="0" err="1" smtClean="0"/>
              <a:t>каротиноиды</a:t>
            </a:r>
            <a:r>
              <a:rPr lang="ru-RU" dirty="0" smtClean="0"/>
              <a:t>. В белково-липидном матриксе находятся собственные рибосомы, ДНК, РНК. Форма хлоропласта чечевицеобразная. Окраска зеленая.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Характерны для растительных клеток, органеллы фотосинтеза, способны создавать из неорганических веществ при наличии световой энергии и пигмента хлорофилла органические вещества (углеводы) и свободный кислород. Синтез собственных белков. Могут образовываться из </a:t>
            </a:r>
            <a:r>
              <a:rPr lang="ru-RU" dirty="0" err="1" smtClean="0"/>
              <a:t>пропластид</a:t>
            </a:r>
            <a:r>
              <a:rPr lang="ru-RU" dirty="0" smtClean="0"/>
              <a:t> или лейкопластов. Осенью </a:t>
            </a:r>
            <a:r>
              <a:rPr lang="ru-RU" dirty="0" err="1" smtClean="0"/>
              <a:t>преобраютя</a:t>
            </a:r>
            <a:r>
              <a:rPr lang="ru-RU" dirty="0" smtClean="0"/>
              <a:t> в хромопласты (красные и оранжевые пластиды). Способны к делению.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459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155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Хлоропласт</a:t>
            </a:r>
            <a:r>
              <a:rPr lang="ru-RU" dirty="0" smtClean="0"/>
              <a:t>– </a:t>
            </a:r>
            <a:r>
              <a:rPr lang="ru-RU" dirty="0" err="1" smtClean="0"/>
              <a:t>двухмембранное</a:t>
            </a:r>
            <a:r>
              <a:rPr lang="ru-RU" dirty="0" smtClean="0"/>
              <a:t> строение. Наружная мембрана гладкая, внутренняя – образует систему двухслойных пластин – </a:t>
            </a:r>
            <a:r>
              <a:rPr lang="ru-RU" dirty="0" err="1" smtClean="0"/>
              <a:t>тилакоидов</a:t>
            </a:r>
            <a:r>
              <a:rPr lang="ru-RU" dirty="0"/>
              <a:t> </a:t>
            </a:r>
            <a:r>
              <a:rPr lang="ru-RU" dirty="0" smtClean="0"/>
              <a:t>стромы и </a:t>
            </a:r>
            <a:r>
              <a:rPr lang="ru-RU" dirty="0" err="1" smtClean="0"/>
              <a:t>тилакоидов</a:t>
            </a:r>
            <a:r>
              <a:rPr lang="ru-RU" dirty="0" smtClean="0"/>
              <a:t> гран. В мембранных </a:t>
            </a:r>
            <a:r>
              <a:rPr lang="ru-RU" dirty="0" err="1" smtClean="0"/>
              <a:t>тилакоидах</a:t>
            </a:r>
            <a:r>
              <a:rPr lang="ru-RU" dirty="0" smtClean="0"/>
              <a:t> гран между слоями молекул белков и липидов сосредоточены пигменты – хлорофилл и </a:t>
            </a:r>
            <a:r>
              <a:rPr lang="ru-RU" dirty="0" err="1" smtClean="0"/>
              <a:t>каротиноиды</a:t>
            </a:r>
            <a:r>
              <a:rPr lang="ru-RU" dirty="0" smtClean="0"/>
              <a:t>. В белково-липидном матриксе находятся собственные рибосомы, ДНК, РНК. Форма хлоропласта чечевицеобразная. Окраска зеленая.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Характерны для растительных клеток, органеллы фотосинтеза, способны создавать из неорганических веществ при наличии световой энергии и пигмента хлорофилла органические вещества (углеводы) и свободный кислород. Синтез собственных белков. Могут образовываться из </a:t>
            </a:r>
            <a:r>
              <a:rPr lang="ru-RU" dirty="0" err="1" smtClean="0"/>
              <a:t>пропластид</a:t>
            </a:r>
            <a:r>
              <a:rPr lang="ru-RU" dirty="0" smtClean="0"/>
              <a:t> или лейкопластов. Осенью </a:t>
            </a:r>
            <a:r>
              <a:rPr lang="ru-RU" dirty="0" err="1" smtClean="0"/>
              <a:t>преобраютя</a:t>
            </a:r>
            <a:r>
              <a:rPr lang="ru-RU" dirty="0" smtClean="0"/>
              <a:t> в хромопласты (красные и оранжевые пластиды). Способны к делению.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71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43734"/>
            <a:ext cx="8001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89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Хромопласт</a:t>
            </a:r>
            <a:r>
              <a:rPr lang="ru-RU" dirty="0" smtClean="0"/>
              <a:t>– </a:t>
            </a:r>
            <a:r>
              <a:rPr lang="ru-RU" dirty="0" err="1" smtClean="0"/>
              <a:t>двухмембранное</a:t>
            </a:r>
            <a:r>
              <a:rPr lang="ru-RU" dirty="0" smtClean="0"/>
              <a:t> строение. Окраска желтая, красная, оранжевая.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Характерны для растительных клеток, придают лепесткам окраску, привлекательную для насекомых-опылителей. В осенних листьях и зрелых плодах, отделяющихся от растений, содержатся кристаллические </a:t>
            </a:r>
            <a:r>
              <a:rPr lang="ru-RU" dirty="0" err="1" smtClean="0"/>
              <a:t>каратиноиды</a:t>
            </a:r>
            <a:r>
              <a:rPr lang="ru-RU" dirty="0" smtClean="0"/>
              <a:t>, конечные продукты обмена.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87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dirty="0" err="1" smtClean="0"/>
              <a:t>Хоромопласт</a:t>
            </a:r>
            <a:r>
              <a:rPr lang="ru-RU" dirty="0" smtClean="0"/>
              <a:t>– </a:t>
            </a:r>
            <a:r>
              <a:rPr lang="ru-RU" dirty="0" err="1" smtClean="0"/>
              <a:t>двухмембранное</a:t>
            </a:r>
            <a:r>
              <a:rPr lang="ru-RU" dirty="0" smtClean="0"/>
              <a:t> строение. Окраска желтая, красная, оранжевая.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Характерны для растительных клеток, придают лепесткам окраску, привлекательную для насекомых-опылителей. В осенних листьях и зрелых плодах, отделяющихся от растений, содержатся кристаллические </a:t>
            </a:r>
            <a:r>
              <a:rPr lang="ru-RU" dirty="0" err="1" smtClean="0"/>
              <a:t>каратиноиды</a:t>
            </a:r>
            <a:r>
              <a:rPr lang="ru-RU" dirty="0" smtClean="0"/>
              <a:t>, конечные продукты обмена.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4864" cy="5611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72" y="2486729"/>
            <a:ext cx="9147047" cy="43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0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	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Аппарат </a:t>
            </a:r>
            <a:r>
              <a:rPr lang="ru-RU" b="1" i="1" u="sng" dirty="0" err="1" smtClean="0"/>
              <a:t>Гольджи</a:t>
            </a:r>
            <a:r>
              <a:rPr lang="ru-RU" b="1" i="1" u="sng" dirty="0" smtClean="0"/>
              <a:t> (</a:t>
            </a:r>
            <a:r>
              <a:rPr lang="ru-RU" b="1" i="1" u="sng" dirty="0" err="1" smtClean="0"/>
              <a:t>диктиосома</a:t>
            </a:r>
            <a:r>
              <a:rPr lang="ru-RU" b="1" i="1" u="sng" dirty="0" smtClean="0"/>
              <a:t>)</a:t>
            </a:r>
            <a:r>
              <a:rPr lang="ru-RU" dirty="0" smtClean="0"/>
              <a:t>– </a:t>
            </a:r>
            <a:r>
              <a:rPr lang="ru-RU" dirty="0" err="1" smtClean="0"/>
              <a:t>одномембранная</a:t>
            </a:r>
            <a:r>
              <a:rPr lang="ru-RU" dirty="0" smtClean="0"/>
              <a:t>. Состоит из стопочки плоских цистерн, по краям которых ответвляются трубочки, отделяющие мелкие пузырьки. Имеют два полюса – строительный и секреторный. 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В общей системе мембран любых клеток – наиболее подвижная и изменяющаяся органелла. В цистернах накапливаются продукты синтеза, </a:t>
            </a:r>
            <a:r>
              <a:rPr lang="ru-RU" dirty="0" smtClean="0"/>
              <a:t>распада </a:t>
            </a:r>
            <a:r>
              <a:rPr lang="ru-RU" dirty="0" smtClean="0"/>
              <a:t>и вещества, поступившие в клетку, а так же вещества, которые выводятся из клетки. Упакованные в пузырьки, они поступают в цитоплазму. Одни – используются, другие – выводятся наружу. В растительной клетке участвует в построении клеточной стенки.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213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	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Аппарат </a:t>
            </a:r>
            <a:r>
              <a:rPr lang="ru-RU" b="1" i="1" u="sng" dirty="0" err="1" smtClean="0"/>
              <a:t>Гольджи</a:t>
            </a:r>
            <a:r>
              <a:rPr lang="ru-RU" b="1" i="1" u="sng" dirty="0" smtClean="0"/>
              <a:t> (</a:t>
            </a:r>
            <a:r>
              <a:rPr lang="ru-RU" b="1" i="1" u="sng" dirty="0" err="1" smtClean="0"/>
              <a:t>диктиосома</a:t>
            </a:r>
            <a:r>
              <a:rPr lang="ru-RU" b="1" i="1" u="sng" dirty="0" smtClean="0"/>
              <a:t>)</a:t>
            </a:r>
            <a:r>
              <a:rPr lang="ru-RU" dirty="0" smtClean="0"/>
              <a:t>– </a:t>
            </a:r>
            <a:r>
              <a:rPr lang="ru-RU" dirty="0" err="1" smtClean="0"/>
              <a:t>одномембранная</a:t>
            </a:r>
            <a:r>
              <a:rPr lang="ru-RU" dirty="0" smtClean="0"/>
              <a:t>. Состоит из стопочки плоских цистерн, по краям которых ответвляются трубочки, отделяющие мелкие пузырьки. Имеют два полюса – строительный и секреторный. 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В общей системе мембран любых клеток – наиболее подвижная и изменяющаяся органелла. В цистернах накапливаются продукты синтеза, </a:t>
            </a:r>
            <a:r>
              <a:rPr lang="ru-RU" dirty="0" err="1" smtClean="0"/>
              <a:t>распда</a:t>
            </a:r>
            <a:r>
              <a:rPr lang="ru-RU" dirty="0" smtClean="0"/>
              <a:t> и вещества, поступившие в клетку, а так же вещества, которые выводятся из клетки. Упакованные в пузырьки, они поступают в цитоплазму. Одни – используются, другие – выводятся наружу. В растительной клетке участвует в построении клеточной стенки.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8691"/>
            <a:ext cx="7231876" cy="531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18" y="1489365"/>
            <a:ext cx="7158181" cy="53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Лизосомы</a:t>
            </a:r>
            <a:r>
              <a:rPr lang="ru-RU" dirty="0" smtClean="0"/>
              <a:t> – </a:t>
            </a:r>
            <a:r>
              <a:rPr lang="ru-RU" dirty="0" err="1" smtClean="0"/>
              <a:t>одномембранные</a:t>
            </a:r>
            <a:r>
              <a:rPr lang="ru-RU" dirty="0" smtClean="0"/>
              <a:t>, круглые.  Их число зависит от жизнедеятельности клетки и ее физиологического состояния. В лизосомах находятся </a:t>
            </a:r>
            <a:r>
              <a:rPr lang="ru-RU" dirty="0" err="1" smtClean="0"/>
              <a:t>лизирующие</a:t>
            </a:r>
            <a:r>
              <a:rPr lang="ru-RU" dirty="0" smtClean="0"/>
              <a:t> (растворяющие) ферменты, синтезированные на рибосомах. Обособляются от </a:t>
            </a:r>
            <a:r>
              <a:rPr lang="ru-RU" dirty="0" err="1" smtClean="0"/>
              <a:t>диктиосом</a:t>
            </a:r>
            <a:r>
              <a:rPr lang="ru-RU" dirty="0" smtClean="0"/>
              <a:t> в виде пузырьков.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Переваривание пищи, попавшей в животную клетку при фагоцитозе. Защитная функция. В клетках любых организмов существует автолиз (саморастворение органелл). Особенно, в условиях пищевого или кислородного голодания. У растений органеллы растворяются при образовании пробковой ткани, сосудов древесины, волокон.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054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Лизосомы</a:t>
            </a:r>
            <a:r>
              <a:rPr lang="ru-RU" dirty="0" smtClean="0"/>
              <a:t> – </a:t>
            </a:r>
            <a:r>
              <a:rPr lang="ru-RU" dirty="0" err="1" smtClean="0"/>
              <a:t>одномембранные</a:t>
            </a:r>
            <a:r>
              <a:rPr lang="ru-RU" dirty="0" smtClean="0"/>
              <a:t>, круглые.  Их число зависит от жизнедеятельности клетки и ее физиологического состояния. В лизосомах находятся </a:t>
            </a:r>
            <a:r>
              <a:rPr lang="ru-RU" dirty="0" err="1" smtClean="0"/>
              <a:t>лизирующие</a:t>
            </a:r>
            <a:r>
              <a:rPr lang="ru-RU" dirty="0" smtClean="0"/>
              <a:t> (растворяющие) ферменты, синтезированные на рибосомах. Обособляются от </a:t>
            </a:r>
            <a:r>
              <a:rPr lang="ru-RU" dirty="0" err="1" smtClean="0"/>
              <a:t>диктиосом</a:t>
            </a:r>
            <a:r>
              <a:rPr lang="ru-RU" dirty="0" smtClean="0"/>
              <a:t> в виде пузырьков.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Переваривание пищи, попавшей в животную клетку при фагоцитозе. Защитная функция. В клетках любых организмов существует автолиз (саморастворение органелл). Особенно, в условиях пищевого или кислородного голодания. У растений органеллы растворяются при образовании пробковой ткани, сосудов древесины, волокон.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5" y="365125"/>
            <a:ext cx="6201064" cy="606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5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Не 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Рибосома</a:t>
            </a:r>
            <a:r>
              <a:rPr lang="ru-RU" dirty="0" smtClean="0"/>
              <a:t>– Округлой или грибовидной формы в микроскоп, состоящие из двух частей – </a:t>
            </a:r>
            <a:r>
              <a:rPr lang="ru-RU" dirty="0" smtClean="0"/>
              <a:t>субъединиц</a:t>
            </a:r>
            <a:r>
              <a:rPr lang="ru-RU" dirty="0" smtClean="0"/>
              <a:t>. Состоят из белка и </a:t>
            </a:r>
            <a:r>
              <a:rPr lang="ru-RU" dirty="0" err="1" smtClean="0"/>
              <a:t>рРНК</a:t>
            </a:r>
            <a:r>
              <a:rPr lang="ru-RU" dirty="0" smtClean="0"/>
              <a:t>. </a:t>
            </a:r>
            <a:r>
              <a:rPr lang="ru-RU" dirty="0" err="1" smtClean="0"/>
              <a:t>Субъедеиницы</a:t>
            </a:r>
            <a:r>
              <a:rPr lang="ru-RU" dirty="0" smtClean="0"/>
              <a:t> </a:t>
            </a:r>
            <a:r>
              <a:rPr lang="ru-RU" dirty="0" smtClean="0"/>
              <a:t>образуются в </a:t>
            </a:r>
            <a:r>
              <a:rPr lang="ru-RU" dirty="0" smtClean="0"/>
              <a:t>ядрышках</a:t>
            </a:r>
            <a:r>
              <a:rPr lang="ru-RU" dirty="0" smtClean="0"/>
              <a:t>, объединяются вокруг молекул </a:t>
            </a:r>
            <a:r>
              <a:rPr lang="ru-RU" dirty="0" err="1" smtClean="0"/>
              <a:t>иРНК</a:t>
            </a:r>
            <a:r>
              <a:rPr lang="ru-RU" dirty="0" smtClean="0"/>
              <a:t> в цепочки.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Универсальные органеллы всех клеток животных и растений, находятся в цитоплазмы в свободном состоянии или на ЭПС. Содержатся в митохондриях и хлоропластах. Рибосомы синтезируют белки.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6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Не 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Рибосома</a:t>
            </a:r>
            <a:r>
              <a:rPr lang="ru-RU" dirty="0" smtClean="0"/>
              <a:t>– Округлой или грибовидной формы в микроскоп, состоящие из двух частей – </a:t>
            </a:r>
            <a:r>
              <a:rPr lang="ru-RU" dirty="0" err="1" smtClean="0"/>
              <a:t>субъедениц</a:t>
            </a:r>
            <a:r>
              <a:rPr lang="ru-RU" dirty="0" smtClean="0"/>
              <a:t>. Состоят из белка и </a:t>
            </a:r>
            <a:r>
              <a:rPr lang="ru-RU" dirty="0" err="1" smtClean="0"/>
              <a:t>рРНК</a:t>
            </a:r>
            <a:r>
              <a:rPr lang="ru-RU" dirty="0" smtClean="0"/>
              <a:t>. </a:t>
            </a:r>
            <a:r>
              <a:rPr lang="ru-RU" dirty="0" err="1" smtClean="0"/>
              <a:t>Субъеденицы</a:t>
            </a:r>
            <a:r>
              <a:rPr lang="ru-RU" dirty="0" smtClean="0"/>
              <a:t> образуются в </a:t>
            </a:r>
            <a:r>
              <a:rPr lang="ru-RU" dirty="0" err="1" smtClean="0"/>
              <a:t>ядрешках</a:t>
            </a:r>
            <a:r>
              <a:rPr lang="ru-RU" dirty="0" smtClean="0"/>
              <a:t>, объединяются вокруг молекул </a:t>
            </a:r>
            <a:r>
              <a:rPr lang="ru-RU" dirty="0" err="1" smtClean="0"/>
              <a:t>иРНК</a:t>
            </a:r>
            <a:r>
              <a:rPr lang="ru-RU" dirty="0" smtClean="0"/>
              <a:t> в цепочки.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Универсальные органеллы всех клеток животных и растений, находятся в цитоплазмы в свободном состоянии или на ЭПС. Содержатся в митохондриях и хлоропластах. Рибосомы синтезируют белки.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60" y="155069"/>
            <a:ext cx="7627879" cy="635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Мембранные </a:t>
            </a:r>
            <a:r>
              <a:rPr lang="ru-RU" b="1" dirty="0" err="1" smtClean="0"/>
              <a:t>органиоиды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Наружная клеточная мембрана (=плазмалемма) </a:t>
            </a:r>
            <a:r>
              <a:rPr lang="ru-RU" dirty="0" smtClean="0"/>
              <a:t>– Пленка, состоящая из бимолекулярного слоя липидов. Цельность липидного слоя может прерываться белковыми молекулами – порами. Кроме того, белки лежат мозаично по обе стороны, образуя  ферментные системы.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Изолирует клетку от внешней среды, обладает избирательной проницаемостью, регулирует процесс поступления веществ в клетку. Обеспечивает обмен веществ и энергией с внешней средой, способствует соединению клеток в ткани, участвует в </a:t>
            </a:r>
            <a:r>
              <a:rPr lang="ru-RU" dirty="0" err="1" smtClean="0"/>
              <a:t>пиноцитозе</a:t>
            </a:r>
            <a:r>
              <a:rPr lang="ru-RU" dirty="0" smtClean="0"/>
              <a:t> и фагоцитозе. Регулирует водный баланс клетки и выводит из нее конечные продукты жизнедеятельности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6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	Не 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Клеточный центр</a:t>
            </a:r>
            <a:r>
              <a:rPr lang="ru-RU" dirty="0" smtClean="0"/>
              <a:t> – Состоит из двух центриолей, каждая имеет цилиндрическую форму, стенки образованы девятью триплетами трубочек, а в середине – однородное вещество. Центриоли расположены перпендикулярно друг  другу.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Принимает участие в делении клеток животных и низших растений. В начале деления (в профазе), центриоли расходятся к различным полюсам клетки. От центриоли к </a:t>
            </a:r>
            <a:r>
              <a:rPr lang="ru-RU" dirty="0" err="1" smtClean="0"/>
              <a:t>центромерам</a:t>
            </a:r>
            <a:r>
              <a:rPr lang="ru-RU" dirty="0" smtClean="0"/>
              <a:t> хромосом отходят нити веретена деления. В анафазе эти нити притягивают хроматиды к поясам. После окончания деления центриоли остаются в дочерних клетках, удваиваются и </a:t>
            </a:r>
            <a:r>
              <a:rPr lang="ru-RU" dirty="0" smtClean="0"/>
              <a:t>образуют </a:t>
            </a:r>
            <a:r>
              <a:rPr lang="ru-RU" dirty="0" smtClean="0"/>
              <a:t>клеточный центр.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152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	Не 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Клеточный центр</a:t>
            </a:r>
            <a:r>
              <a:rPr lang="ru-RU" dirty="0" smtClean="0"/>
              <a:t> – Состоит из двух центриолей, каждая имеет цилиндрическую форму, стенки образованы девятью триплетами трубочек, а в середине – однородное вещество. Центриоли расположены перпендикулярно друг  другу.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Принимает участие в делении клеток животных и низших растений. В начале деления (в профазе), центриоли расходятся к различным полюсам клетки. От центриоли к </a:t>
            </a:r>
            <a:r>
              <a:rPr lang="ru-RU" dirty="0" err="1" smtClean="0"/>
              <a:t>центромерам</a:t>
            </a:r>
            <a:r>
              <a:rPr lang="ru-RU" dirty="0" smtClean="0"/>
              <a:t> хромосом отходят нити веретена деления. В анафазе эти нити притягивают хроматиды к поясам. После окончания деления центриоли остаются в дочерних клетках, удваиваются и </a:t>
            </a:r>
            <a:r>
              <a:rPr lang="ru-RU" dirty="0" err="1" smtClean="0"/>
              <a:t>обрахуют</a:t>
            </a:r>
            <a:r>
              <a:rPr lang="ru-RU" dirty="0" smtClean="0"/>
              <a:t> клеточный центр.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8" y="226579"/>
            <a:ext cx="9469349" cy="62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14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Реснички</a:t>
            </a:r>
            <a:r>
              <a:rPr lang="ru-RU" dirty="0" smtClean="0"/>
              <a:t>– многочисленные цитоплазматические выросты на поверхности мембраны.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Удаление частичек пыли (</a:t>
            </a:r>
            <a:r>
              <a:rPr lang="ru-RU" dirty="0" err="1" smtClean="0"/>
              <a:t>рестнитчатый</a:t>
            </a:r>
            <a:r>
              <a:rPr lang="ru-RU" dirty="0" smtClean="0"/>
              <a:t> эпителий верхних </a:t>
            </a:r>
            <a:r>
              <a:rPr lang="ru-RU" dirty="0" err="1" smtClean="0"/>
              <a:t>дыхатеьных</a:t>
            </a:r>
            <a:r>
              <a:rPr lang="ru-RU" dirty="0" smtClean="0"/>
              <a:t> путей), передвижение одноклеточных организмов.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00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Реснички</a:t>
            </a:r>
            <a:r>
              <a:rPr lang="ru-RU" dirty="0" smtClean="0"/>
              <a:t>– многочисленные цитоплазматические выросты на поверхности мембраны.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Удаление частичек пыли (</a:t>
            </a:r>
            <a:r>
              <a:rPr lang="ru-RU" dirty="0" err="1" smtClean="0"/>
              <a:t>рестнитчатый</a:t>
            </a:r>
            <a:r>
              <a:rPr lang="ru-RU" dirty="0" smtClean="0"/>
              <a:t> эпителий верхних </a:t>
            </a:r>
            <a:r>
              <a:rPr lang="ru-RU" dirty="0" err="1" smtClean="0"/>
              <a:t>дыхатеьных</a:t>
            </a:r>
            <a:r>
              <a:rPr lang="ru-RU" dirty="0" smtClean="0"/>
              <a:t> путей), передвижение одноклеточных организмов.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56212" r="26064" b="1181"/>
          <a:stretch/>
        </p:blipFill>
        <p:spPr>
          <a:xfrm>
            <a:off x="1492027" y="365125"/>
            <a:ext cx="9207945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3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Жгутики</a:t>
            </a:r>
            <a:r>
              <a:rPr lang="ru-RU" dirty="0" smtClean="0"/>
              <a:t>– единичные цитоплазматические выросты на поверхности клетки.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Передвижение (сперматозоиды, зооспоры, одноклеточные организмы)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628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Жгутики</a:t>
            </a:r>
            <a:r>
              <a:rPr lang="ru-RU" dirty="0" smtClean="0"/>
              <a:t>– единичные цитоплазматические выросты на поверхности клетки.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Передвижение (сперматозоиды, зооспоры, одноклеточные организмы)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5" b="41055"/>
          <a:stretch/>
        </p:blipFill>
        <p:spPr>
          <a:xfrm>
            <a:off x="1159163" y="777691"/>
            <a:ext cx="9873673" cy="52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42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Ложные ножки (псевдоподии)</a:t>
            </a:r>
            <a:r>
              <a:rPr lang="ru-RU" dirty="0" smtClean="0"/>
              <a:t>– Амебовидные выступы цитоплазмы.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Образуются у одноклеточных животных в разных местах цитоплазмы для захвата пищи и передвижения. Характерны для лейкоцитов крови а так же клеток </a:t>
            </a:r>
            <a:r>
              <a:rPr lang="ru-RU" dirty="0" err="1" smtClean="0"/>
              <a:t>эндотермы</a:t>
            </a:r>
            <a:r>
              <a:rPr lang="ru-RU" dirty="0" smtClean="0"/>
              <a:t> кишечнополостных.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308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Ложные ножки (псевдоподии)</a:t>
            </a:r>
            <a:r>
              <a:rPr lang="ru-RU" dirty="0" smtClean="0"/>
              <a:t>– Амебовидные выступы цитоплазмы.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Образуются у одноклеточных животных в разных местах цитоплазмы для захвата пищи и передвижения. Характерны для лейкоцитов крови а так же клеток </a:t>
            </a:r>
            <a:r>
              <a:rPr lang="ru-RU" dirty="0" err="1" smtClean="0"/>
              <a:t>эндотермы</a:t>
            </a:r>
            <a:r>
              <a:rPr lang="ru-RU" dirty="0" smtClean="0"/>
              <a:t> кишечнополостных.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6" t="1863" r="765" b="38051"/>
          <a:stretch/>
        </p:blipFill>
        <p:spPr>
          <a:xfrm>
            <a:off x="2641600" y="353454"/>
            <a:ext cx="6908800" cy="58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97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/>
              <a:t> Миофибриллы</a:t>
            </a:r>
            <a:r>
              <a:rPr lang="ru-RU" dirty="0" smtClean="0"/>
              <a:t>– Тонкие нити длиной до 1 см и более.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Служат для сокращения мышечных волокон.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56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Органоиды движения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Миофибриллы</a:t>
            </a:r>
            <a:r>
              <a:rPr lang="ru-RU" dirty="0" smtClean="0"/>
              <a:t>– Тонкие нити длиной до 1 см и более.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Служат для сокращения мышечных волокон.</a:t>
            </a:r>
            <a:endParaRPr lang="ru-RU" dirty="0"/>
          </a:p>
        </p:txBody>
      </p:sp>
      <p:pic>
        <p:nvPicPr>
          <p:cNvPr id="4098" name="Picture 2" descr="какие структуры характерны для мышечных клеток? А) Ворсинки; Б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84" y="720436"/>
            <a:ext cx="8034228" cy="502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8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Мембранные </a:t>
            </a:r>
            <a:r>
              <a:rPr lang="ru-RU" b="1" dirty="0" err="1" smtClean="0"/>
              <a:t>органиоиды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i="1" u="sng" dirty="0" smtClean="0"/>
              <a:t>Наружная клеточная мембрана (=плазмалемма) </a:t>
            </a:r>
            <a:r>
              <a:rPr lang="ru-RU" dirty="0" smtClean="0"/>
              <a:t>– Пленка, состоящая из бимолекулярного слоя липидов. Цельность липидного слоя может прерываться белковыми молекулами – порами. Кроме того, белки лежат мозаично по обе стороны, образуя  ферментные системы.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Изолирует клетку от внешней среды, обладает избирательной проницаемостью, регулирует процесс поступления веществ в клетку. Обеспечивает обмен веществ и </a:t>
            </a:r>
            <a:r>
              <a:rPr lang="ru-RU" dirty="0" err="1" smtClean="0"/>
              <a:t>энергеии</a:t>
            </a:r>
            <a:r>
              <a:rPr lang="ru-RU" dirty="0" smtClean="0"/>
              <a:t> с внешней средой, способствует соединению клеток в ткани, участвует в </a:t>
            </a:r>
            <a:r>
              <a:rPr lang="ru-RU" dirty="0" err="1" smtClean="0"/>
              <a:t>пиноцитозе</a:t>
            </a:r>
            <a:r>
              <a:rPr lang="ru-RU" dirty="0" smtClean="0"/>
              <a:t> и фагоцитозе. Регулирует водный баланс клетки и выводит из нее конечные продукты жизнедеятельности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63951" y="2837468"/>
            <a:ext cx="5072870" cy="3739946"/>
            <a:chOff x="225791" y="2033448"/>
            <a:chExt cx="5346700" cy="463823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biLevel thresh="75000"/>
            </a:blip>
            <a:srcRect t="49508"/>
            <a:stretch/>
          </p:blipFill>
          <p:spPr>
            <a:xfrm>
              <a:off x="225791" y="4230548"/>
              <a:ext cx="5346700" cy="244113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>
              <a:biLevel thresh="75000"/>
            </a:blip>
            <a:srcRect t="49508"/>
            <a:stretch/>
          </p:blipFill>
          <p:spPr>
            <a:xfrm rot="10800000" flipH="1">
              <a:off x="276591" y="2033448"/>
              <a:ext cx="5099050" cy="2441134"/>
            </a:xfrm>
            <a:prstGeom prst="rect">
              <a:avLst/>
            </a:prstGeom>
          </p:spPr>
        </p:pic>
      </p:grp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256563"/>
              </p:ext>
            </p:extLst>
          </p:nvPr>
        </p:nvGraphicFramePr>
        <p:xfrm>
          <a:off x="4565086" y="588767"/>
          <a:ext cx="6977918" cy="2604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4" imgW="13295160" imgH="4977720" progId="">
                  <p:embed/>
                </p:oleObj>
              </mc:Choice>
              <mc:Fallback>
                <p:oleObj r:id="rId4" imgW="13295160" imgH="4977720" progId="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65086" y="588767"/>
                        <a:ext cx="6977918" cy="2604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Ядро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514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u="sng" dirty="0" smtClean="0"/>
              <a:t>Ядерная оболочка  -</a:t>
            </a:r>
            <a:r>
              <a:rPr lang="ru-RU" dirty="0" err="1" smtClean="0"/>
              <a:t>Двухмембранная</a:t>
            </a:r>
            <a:r>
              <a:rPr lang="ru-RU" dirty="0" smtClean="0"/>
              <a:t>, пористая. Наружная мембрана переходит в мембраны ЭПС. </a:t>
            </a:r>
            <a:r>
              <a:rPr lang="ru-RU" dirty="0" smtClean="0"/>
              <a:t>Свойственна </a:t>
            </a:r>
            <a:r>
              <a:rPr lang="ru-RU" dirty="0" smtClean="0"/>
              <a:t>всем клеткам животных, растений и грибов. </a:t>
            </a:r>
          </a:p>
          <a:p>
            <a:pPr marL="0" indent="0">
              <a:buNone/>
            </a:pPr>
            <a:r>
              <a:rPr lang="ru-RU" dirty="0" smtClean="0"/>
              <a:t>Отделяет ядро от цитоплазмы. Регулирует транспорт веществ из ядра в цитоплазму (РНК, </a:t>
            </a:r>
            <a:r>
              <a:rPr lang="ru-RU" dirty="0" smtClean="0"/>
              <a:t>субъединиц </a:t>
            </a:r>
            <a:r>
              <a:rPr lang="ru-RU" dirty="0" smtClean="0"/>
              <a:t>рибосом) и из цитоплазмы в ядро (белки, жиры, углеводы, АТФ, вода, ионы, нуклеотиды)</a:t>
            </a:r>
          </a:p>
        </p:txBody>
      </p:sp>
    </p:spTree>
    <p:extLst>
      <p:ext uri="{BB962C8B-B14F-4D97-AF65-F5344CB8AC3E}">
        <p14:creationId xmlns:p14="http://schemas.microsoft.com/office/powerpoint/2010/main" val="2366391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Ядро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u="sng" dirty="0" smtClean="0"/>
              <a:t>Хромосомы (хроматин) - </a:t>
            </a:r>
            <a:r>
              <a:rPr lang="ru-RU" dirty="0" smtClean="0"/>
              <a:t>В </a:t>
            </a:r>
            <a:r>
              <a:rPr lang="ru-RU" dirty="0" err="1" smtClean="0"/>
              <a:t>интерфазной</a:t>
            </a:r>
            <a:r>
              <a:rPr lang="ru-RU" dirty="0" smtClean="0"/>
              <a:t> клетке хроматин имеет вид мелкозернистых нитевидных структур, состоящих из молекул ДНК и белковой (нуклеопротеидной) обкладки. В делящихся клетках хроматиновые структуры </a:t>
            </a:r>
            <a:r>
              <a:rPr lang="ru-RU" dirty="0" err="1" smtClean="0"/>
              <a:t>спирализируются</a:t>
            </a:r>
            <a:r>
              <a:rPr lang="ru-RU" dirty="0" smtClean="0"/>
              <a:t> и образуют хромосомы. Хромосома состоит из двух хроматид и после деления ядра становится </a:t>
            </a:r>
            <a:r>
              <a:rPr lang="ru-RU" dirty="0" err="1" smtClean="0"/>
              <a:t>однохроматидной</a:t>
            </a:r>
            <a:r>
              <a:rPr lang="ru-RU" dirty="0" smtClean="0"/>
              <a:t>. К началу следующего </a:t>
            </a:r>
            <a:r>
              <a:rPr lang="ru-RU" dirty="0" err="1" smtClean="0"/>
              <a:t>деленения</a:t>
            </a:r>
            <a:r>
              <a:rPr lang="ru-RU" dirty="0" smtClean="0"/>
              <a:t> </a:t>
            </a:r>
            <a:r>
              <a:rPr lang="ru-RU" dirty="0" smtClean="0"/>
              <a:t>у каждой хромосомы достраивается вторая хроматида. Хромосомы имеют первичную перетяжку, на которой расположены </a:t>
            </a:r>
            <a:r>
              <a:rPr lang="ru-RU" dirty="0" err="1" smtClean="0"/>
              <a:t>центромеры</a:t>
            </a:r>
            <a:r>
              <a:rPr lang="ru-RU" dirty="0" smtClean="0"/>
              <a:t>. Перетяжка делит хромосому на два плеча одинаковой или разной длины. </a:t>
            </a:r>
          </a:p>
          <a:p>
            <a:pPr marL="0" indent="0">
              <a:buNone/>
            </a:pPr>
            <a:r>
              <a:rPr lang="ru-RU" dirty="0" smtClean="0"/>
              <a:t>Хроматиновые структуры – носители ДНК. ДНК состоит из участков – генов, несущих наследственную информацию и передающуюся от предков к потомкам через половые клетки. Совокупность хромосом, а следовательно, генов, половых клеток родителей передаются детям, что обеспечивает </a:t>
            </a:r>
            <a:r>
              <a:rPr lang="ru-RU" dirty="0" err="1" smtClean="0"/>
              <a:t>устойчивост</a:t>
            </a:r>
            <a:r>
              <a:rPr lang="ru-RU" dirty="0" smtClean="0"/>
              <a:t> признаков, характерных для данных популяций, видов. В хромосомах синтезируется ДНК, РНК. </a:t>
            </a:r>
          </a:p>
        </p:txBody>
      </p:sp>
    </p:spTree>
    <p:extLst>
      <p:ext uri="{BB962C8B-B14F-4D97-AF65-F5344CB8AC3E}">
        <p14:creationId xmlns:p14="http://schemas.microsoft.com/office/powerpoint/2010/main" val="1448573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Ядро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u="sng" dirty="0" smtClean="0"/>
              <a:t>Ядрышко - </a:t>
            </a:r>
            <a:r>
              <a:rPr lang="ru-RU" dirty="0" smtClean="0"/>
              <a:t>Шаровидное тело, напоминающее клубок нитей. Состоит из белка и </a:t>
            </a:r>
            <a:r>
              <a:rPr lang="ru-RU" dirty="0" err="1" smtClean="0"/>
              <a:t>рРНК</a:t>
            </a:r>
            <a:r>
              <a:rPr lang="ru-RU" dirty="0" smtClean="0"/>
              <a:t>, образуется на вторичной перетяжке ядрышковой хромосомы. При делении клеток распадается.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Формирование половинок рибосом из </a:t>
            </a:r>
            <a:r>
              <a:rPr lang="ru-RU" dirty="0" err="1" smtClean="0"/>
              <a:t>рРНК</a:t>
            </a:r>
            <a:r>
              <a:rPr lang="ru-RU" dirty="0" smtClean="0"/>
              <a:t> и белка. Половинки (субъединицы) рибосом через поры в ядерной оболочке выходят в цитоплазму и объединяются в рибосомы. </a:t>
            </a:r>
          </a:p>
        </p:txBody>
      </p:sp>
    </p:spTree>
    <p:extLst>
      <p:ext uri="{BB962C8B-B14F-4D97-AF65-F5344CB8AC3E}">
        <p14:creationId xmlns:p14="http://schemas.microsoft.com/office/powerpoint/2010/main" val="3810374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Ядро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u="sng" dirty="0" smtClean="0"/>
              <a:t>Ядерный сок (кариолимфа) </a:t>
            </a:r>
            <a:r>
              <a:rPr lang="ru-RU" b="1" dirty="0" smtClean="0"/>
              <a:t>- </a:t>
            </a:r>
            <a:r>
              <a:rPr lang="ru-RU" dirty="0" smtClean="0"/>
              <a:t>Полужидкое вещество, представляющее собой коллоидный раствор белков, нуклеиновых кислот, углеводов и минеральных солей. Реакция кислая. </a:t>
            </a:r>
          </a:p>
          <a:p>
            <a:pPr marL="0" indent="0">
              <a:buNone/>
            </a:pPr>
            <a:r>
              <a:rPr lang="ru-RU" dirty="0" smtClean="0"/>
              <a:t>Участвует в транспорте веществ и ядерных структур, заполняет пространство между ядреными структурами. Во время деления клеток смешивается с цитоплазмой.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464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Ядро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u="sng" dirty="0"/>
              <a:t>Цитоплазма</a:t>
            </a:r>
            <a:r>
              <a:rPr lang="ru-RU" dirty="0"/>
              <a:t> - полужидкое содержимое клетки, её внутренняя среда, кроме ядра и вакуоли, ограниченная плазматической мембранной. Включает </a:t>
            </a:r>
            <a:r>
              <a:rPr lang="ru-RU" dirty="0" err="1"/>
              <a:t>гиалоплазму</a:t>
            </a:r>
            <a:r>
              <a:rPr lang="ru-RU" dirty="0"/>
              <a:t> — основное прозрачное вещество цитоплазмы, находящиеся в ней обязательные клеточные компоненты — органеллы, а также различные непостоянные структуры — включения. </a:t>
            </a:r>
          </a:p>
        </p:txBody>
      </p:sp>
    </p:spTree>
    <p:extLst>
      <p:ext uri="{BB962C8B-B14F-4D97-AF65-F5344CB8AC3E}">
        <p14:creationId xmlns:p14="http://schemas.microsoft.com/office/powerpoint/2010/main" val="3536829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 Основные органоиды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029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Мембранные органоиды</a:t>
            </a:r>
          </a:p>
          <a:p>
            <a:pPr marL="0" indent="0">
              <a:buNone/>
            </a:pPr>
            <a:r>
              <a:rPr lang="ru-RU" sz="3000" b="1" i="1" dirty="0" smtClean="0"/>
              <a:t>	</a:t>
            </a:r>
            <a:r>
              <a:rPr lang="ru-RU" sz="3000" b="1" i="1" u="sng" dirty="0" smtClean="0"/>
              <a:t>Вакуоль </a:t>
            </a:r>
            <a:r>
              <a:rPr lang="ru-RU" sz="3000" dirty="0"/>
              <a:t>- пространство в центральной части клетки, заполненное клеточным соком; </a:t>
            </a:r>
            <a:r>
              <a:rPr lang="ru-RU" sz="3000" dirty="0" err="1"/>
              <a:t>одномембранная</a:t>
            </a:r>
            <a:r>
              <a:rPr lang="ru-RU" sz="3000" dirty="0"/>
              <a:t> </a:t>
            </a:r>
            <a:r>
              <a:rPr lang="ru-RU" sz="3000" dirty="0" smtClean="0"/>
              <a:t>органелла, </a:t>
            </a:r>
            <a:r>
              <a:rPr lang="ru-RU" sz="3000" dirty="0"/>
              <a:t>содержащаяся в некоторых </a:t>
            </a:r>
            <a:r>
              <a:rPr lang="ru-RU" sz="3000" dirty="0" err="1" smtClean="0"/>
              <a:t>эукариотических</a:t>
            </a:r>
            <a:r>
              <a:rPr lang="ru-RU" sz="3000" dirty="0" smtClean="0"/>
              <a:t> клетках. </a:t>
            </a:r>
            <a:r>
              <a:rPr lang="ru-RU" sz="3000" dirty="0"/>
              <a:t>Вакуоли развиваются из мембранных пузырьков — </a:t>
            </a:r>
            <a:r>
              <a:rPr lang="ru-RU" sz="3000" dirty="0" err="1"/>
              <a:t>провакуолей</a:t>
            </a:r>
            <a:r>
              <a:rPr lang="ru-RU" sz="3000" dirty="0"/>
              <a:t>. </a:t>
            </a:r>
            <a:r>
              <a:rPr lang="ru-RU" sz="3000" dirty="0" err="1"/>
              <a:t>Провакуоли</a:t>
            </a:r>
            <a:r>
              <a:rPr lang="ru-RU" sz="3000" dirty="0"/>
              <a:t> являются производными </a:t>
            </a:r>
            <a:r>
              <a:rPr lang="ru-RU" sz="3000" dirty="0" smtClean="0"/>
              <a:t>ЭПС</a:t>
            </a:r>
            <a:r>
              <a:rPr lang="ru-RU" sz="3000" dirty="0"/>
              <a:t> и </a:t>
            </a:r>
            <a:r>
              <a:rPr lang="ru-RU" sz="3000" dirty="0" smtClean="0"/>
              <a:t>АГ, </a:t>
            </a:r>
            <a:r>
              <a:rPr lang="ru-RU" sz="3000" dirty="0"/>
              <a:t>они сливаются и образуют вакуоли.  </a:t>
            </a:r>
          </a:p>
          <a:p>
            <a:pPr marL="0" indent="0">
              <a:buNone/>
            </a:pPr>
            <a:r>
              <a:rPr lang="ru-RU" sz="3000" dirty="0" smtClean="0"/>
              <a:t>	Вакуоли </a:t>
            </a:r>
            <a:r>
              <a:rPr lang="ru-RU" sz="3000" dirty="0"/>
              <a:t>в растительных клетках формируют внутреннюю водную среду, с их помощью осуществляется водно-солевой обмен. Участвуют в активном транспорте и накоплении в вакуолях некоторых ионов. Другая важнейшая роль вакуолей состоит в поддержании </a:t>
            </a:r>
            <a:r>
              <a:rPr lang="ru-RU" sz="3000" dirty="0" err="1"/>
              <a:t>тургорного</a:t>
            </a:r>
            <a:r>
              <a:rPr lang="ru-RU" sz="3000" dirty="0"/>
              <a:t> давления внутриклеточной жидкости в клетке. К тому же, вакуоли накапливают запасные вещества и участвуют в «захоронении» отбросов (конечных продуктов метаболизма). </a:t>
            </a:r>
          </a:p>
        </p:txBody>
      </p:sp>
    </p:spTree>
    <p:extLst>
      <p:ext uri="{BB962C8B-B14F-4D97-AF65-F5344CB8AC3E}">
        <p14:creationId xmlns:p14="http://schemas.microsoft.com/office/powerpoint/2010/main" val="4172740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Органоиды. Продолжение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50945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700" dirty="0" smtClean="0"/>
              <a:t>	</a:t>
            </a:r>
            <a:r>
              <a:rPr lang="ru-RU" sz="8000" b="1" i="1" u="sng" dirty="0" smtClean="0"/>
              <a:t>Клеточная стенка </a:t>
            </a:r>
            <a:r>
              <a:rPr lang="ru-RU" sz="8000" dirty="0" smtClean="0"/>
              <a:t>– оболочка клетки, </a:t>
            </a:r>
            <a:r>
              <a:rPr lang="ru-RU" sz="8000" dirty="0"/>
              <a:t>расположенная снаружи от </a:t>
            </a:r>
            <a:r>
              <a:rPr lang="ru-RU" sz="8000" dirty="0" smtClean="0"/>
              <a:t>ЦПМ</a:t>
            </a:r>
            <a:r>
              <a:rPr lang="ru-RU" sz="8000" dirty="0"/>
              <a:t> и выполняющая структурные, защитные и транспортные функции. Обнаруживается у </a:t>
            </a:r>
            <a:r>
              <a:rPr lang="ru-RU" sz="8000" dirty="0" err="1" smtClean="0"/>
              <a:t>большинствабактерий</a:t>
            </a:r>
            <a:r>
              <a:rPr lang="ru-RU" sz="8000" dirty="0" smtClean="0"/>
              <a:t>, архей, грибов и растений. Животные</a:t>
            </a:r>
            <a:r>
              <a:rPr lang="ru-RU" sz="8000" dirty="0"/>
              <a:t> и многие </a:t>
            </a:r>
            <a:r>
              <a:rPr lang="ru-RU" sz="8000" dirty="0" smtClean="0"/>
              <a:t>простейшие</a:t>
            </a:r>
            <a:r>
              <a:rPr lang="ru-RU" sz="8000" dirty="0"/>
              <a:t> не имеют клеточной стенки.</a:t>
            </a:r>
          </a:p>
          <a:p>
            <a:pPr marL="0" indent="0">
              <a:buNone/>
            </a:pPr>
            <a:r>
              <a:rPr lang="ru-RU" sz="8000" dirty="0" smtClean="0"/>
              <a:t>	Клеточные </a:t>
            </a:r>
            <a:r>
              <a:rPr lang="ru-RU" sz="8000" dirty="0"/>
              <a:t>стенки бактерий состоят из </a:t>
            </a:r>
            <a:r>
              <a:rPr lang="ru-RU" sz="8000" dirty="0" err="1" smtClean="0"/>
              <a:t>пептидогликана</a:t>
            </a:r>
            <a:r>
              <a:rPr lang="ru-RU" sz="8000" dirty="0" smtClean="0"/>
              <a:t> (</a:t>
            </a:r>
            <a:r>
              <a:rPr lang="ru-RU" sz="8000" dirty="0" err="1" smtClean="0"/>
              <a:t>муреина</a:t>
            </a:r>
            <a:r>
              <a:rPr lang="ru-RU" sz="8000" dirty="0" smtClean="0"/>
              <a:t>)</a:t>
            </a:r>
            <a:endParaRPr lang="ru-RU" sz="8000" dirty="0"/>
          </a:p>
          <a:p>
            <a:pPr marL="0" indent="0">
              <a:buNone/>
            </a:pPr>
            <a:r>
              <a:rPr lang="ru-RU" sz="8000" dirty="0" smtClean="0"/>
              <a:t>	Клеточные </a:t>
            </a:r>
            <a:r>
              <a:rPr lang="ru-RU" sz="8000" dirty="0"/>
              <a:t>стенки грибов состоят </a:t>
            </a:r>
            <a:r>
              <a:rPr lang="ru-RU" sz="8000" dirty="0" smtClean="0"/>
              <a:t>из хитина и </a:t>
            </a:r>
            <a:r>
              <a:rPr lang="ru-RU" sz="8000" dirty="0" err="1" smtClean="0"/>
              <a:t>глюканов</a:t>
            </a:r>
            <a:endParaRPr lang="ru-RU" sz="8000" dirty="0"/>
          </a:p>
          <a:p>
            <a:pPr marL="0" indent="0">
              <a:buNone/>
            </a:pPr>
            <a:r>
              <a:rPr lang="ru-RU" sz="8000" dirty="0" smtClean="0"/>
              <a:t>	Большинство </a:t>
            </a:r>
            <a:r>
              <a:rPr lang="ru-RU" sz="8000" dirty="0"/>
              <a:t>водорослей имеют клеточную стенку </a:t>
            </a:r>
            <a:r>
              <a:rPr lang="ru-RU" sz="8000" dirty="0" err="1" smtClean="0"/>
              <a:t>изцеллюлозы</a:t>
            </a:r>
            <a:r>
              <a:rPr lang="ru-RU" sz="8000" dirty="0" smtClean="0"/>
              <a:t> </a:t>
            </a:r>
            <a:r>
              <a:rPr lang="ru-RU" sz="8000" dirty="0"/>
              <a:t> и различных </a:t>
            </a:r>
            <a:r>
              <a:rPr lang="ru-RU" sz="8000" dirty="0" smtClean="0"/>
              <a:t>гликопротеинов. Диатомовые водоросли </a:t>
            </a:r>
            <a:r>
              <a:rPr lang="ru-RU" sz="8000" dirty="0"/>
              <a:t> синтезируют свою клеточную стенку </a:t>
            </a:r>
            <a:r>
              <a:rPr lang="ru-RU" sz="8000" dirty="0" smtClean="0"/>
              <a:t>из кремнезема</a:t>
            </a:r>
            <a:r>
              <a:rPr lang="ru-RU" sz="8000" dirty="0" smtClean="0"/>
              <a:t>.</a:t>
            </a:r>
            <a:endParaRPr lang="ru-RU" sz="8000" dirty="0"/>
          </a:p>
          <a:p>
            <a:pPr marL="0" indent="0">
              <a:buNone/>
            </a:pPr>
            <a:r>
              <a:rPr lang="ru-RU" sz="8000" dirty="0" smtClean="0"/>
              <a:t>	Основным </a:t>
            </a:r>
            <a:r>
              <a:rPr lang="ru-RU" sz="8000" dirty="0"/>
              <a:t>компонентом </a:t>
            </a:r>
            <a:r>
              <a:rPr lang="ru-RU" sz="8000" dirty="0" smtClean="0"/>
              <a:t>клеточной стенки растений </a:t>
            </a:r>
            <a:r>
              <a:rPr lang="ru-RU" sz="8000" dirty="0"/>
              <a:t>является </a:t>
            </a:r>
            <a:r>
              <a:rPr lang="ru-RU" sz="8000" dirty="0" smtClean="0"/>
              <a:t>целлюлоза. В </a:t>
            </a:r>
            <a:r>
              <a:rPr lang="ru-RU" sz="8000" dirty="0"/>
              <a:t>клеточных стенках растений существуют углубления — поры, через которые проходят цитоплазматические канальца — </a:t>
            </a:r>
            <a:r>
              <a:rPr lang="ru-RU" sz="8000" dirty="0" err="1" smtClean="0"/>
              <a:t>плазмодесмы</a:t>
            </a:r>
            <a:r>
              <a:rPr lang="ru-RU" sz="8000" dirty="0" smtClean="0"/>
              <a:t>, </a:t>
            </a:r>
            <a:r>
              <a:rPr lang="ru-RU" sz="8000" dirty="0"/>
              <a:t>осуществляющие контакт соседних клеток и обмен веществами между ними.</a:t>
            </a:r>
          </a:p>
          <a:p>
            <a:pPr marL="0" indent="0">
              <a:buNone/>
            </a:pPr>
            <a:endParaRPr lang="ru-RU" sz="8000" dirty="0"/>
          </a:p>
          <a:p>
            <a:pPr marL="0" indent="0">
              <a:buNone/>
            </a:pPr>
            <a:r>
              <a:rPr lang="ru-RU" sz="8000" dirty="0" smtClean="0"/>
              <a:t>Клеточные </a:t>
            </a:r>
            <a:r>
              <a:rPr lang="ru-RU" sz="8000" dirty="0"/>
              <a:t>стенки выполняют целый ряд функций: они обеспечивают жёсткость клетки для структурной и механической поддержки, придают форму клетке, направление её роста и в конечном счете морфологию всему растению. Клеточная стенка также противодействует тургору, то есть осмотическому давлению, когда дополнительное количество воды поступает в растения. Клеточные стенки защищают от патогенов, проникающих из окружающей среды, и запасают углеводы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41978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</a:t>
            </a:r>
            <a:r>
              <a:rPr lang="ru-RU" dirty="0" err="1" smtClean="0"/>
              <a:t>эукариотической</a:t>
            </a:r>
            <a:r>
              <a:rPr lang="ru-RU" dirty="0" smtClean="0"/>
              <a:t> клетки. Растения, грибы, животные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Есть ядро и мембранные органоиды</a:t>
            </a:r>
          </a:p>
          <a:p>
            <a:r>
              <a:rPr lang="ru-RU" dirty="0" smtClean="0"/>
              <a:t>ДНК линейна и локализована в ядре</a:t>
            </a:r>
          </a:p>
          <a:p>
            <a:r>
              <a:rPr lang="ru-RU" dirty="0" smtClean="0"/>
              <a:t>80</a:t>
            </a:r>
            <a:r>
              <a:rPr lang="en-US" dirty="0" smtClean="0"/>
              <a:t>S </a:t>
            </a:r>
            <a:r>
              <a:rPr lang="ru-RU" dirty="0" smtClean="0"/>
              <a:t>рибосомы (крупные). Могут быть прикреплены к ЭПС.</a:t>
            </a:r>
          </a:p>
          <a:p>
            <a:r>
              <a:rPr lang="ru-RU" dirty="0" smtClean="0"/>
              <a:t>Много органелл. Есть мембранные (ядро, митохондрии, </a:t>
            </a:r>
            <a:r>
              <a:rPr lang="ru-RU" dirty="0" err="1" smtClean="0"/>
              <a:t>хлороплаты</a:t>
            </a:r>
            <a:r>
              <a:rPr lang="ru-RU" dirty="0" smtClean="0"/>
              <a:t> и др.)</a:t>
            </a:r>
          </a:p>
          <a:p>
            <a:r>
              <a:rPr lang="ru-RU" dirty="0" smtClean="0"/>
              <a:t>Клеточная </a:t>
            </a:r>
            <a:r>
              <a:rPr lang="ru-RU" dirty="0" smtClean="0"/>
              <a:t>стенка </a:t>
            </a:r>
            <a:r>
              <a:rPr lang="ru-RU" dirty="0" smtClean="0"/>
              <a:t>растений содержит целлюлозу, грибов – хитин. У животных клеточной стенки нет</a:t>
            </a:r>
          </a:p>
          <a:p>
            <a:r>
              <a:rPr lang="ru-RU" dirty="0" smtClean="0"/>
              <a:t>Аэробное дыхание в митохондриях</a:t>
            </a:r>
          </a:p>
          <a:p>
            <a:r>
              <a:rPr lang="ru-RU" dirty="0" smtClean="0"/>
              <a:t>Фотосинтез в хлоропластах</a:t>
            </a:r>
          </a:p>
          <a:p>
            <a:r>
              <a:rPr lang="ru-RU" dirty="0" smtClean="0"/>
              <a:t>Не способны к фиксации азота</a:t>
            </a:r>
          </a:p>
        </p:txBody>
      </p:sp>
    </p:spTree>
    <p:extLst>
      <p:ext uri="{BB962C8B-B14F-4D97-AF65-F5344CB8AC3E}">
        <p14:creationId xmlns:p14="http://schemas.microsoft.com/office/powerpoint/2010/main" val="1871882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un9-49.userapi.com/c855016/v855016959/22fa20/ITS5rAt9m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3" y="214539"/>
            <a:ext cx="79744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8.userapi.com/c857428/v857428959/208dd1/VXyKzMKuZ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32" y="2113189"/>
            <a:ext cx="48768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32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бактериальной клетки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Нет ядра </a:t>
            </a:r>
          </a:p>
          <a:p>
            <a:r>
              <a:rPr lang="ru-RU" dirty="0" smtClean="0"/>
              <a:t>ДНК кольцевая и локализована в цитоплазме</a:t>
            </a:r>
          </a:p>
          <a:p>
            <a:r>
              <a:rPr lang="ru-RU" dirty="0"/>
              <a:t>7</a:t>
            </a:r>
            <a:r>
              <a:rPr lang="ru-RU" dirty="0" smtClean="0"/>
              <a:t>0</a:t>
            </a:r>
            <a:r>
              <a:rPr lang="en-US" dirty="0" smtClean="0"/>
              <a:t>S </a:t>
            </a:r>
            <a:r>
              <a:rPr lang="ru-RU" dirty="0" smtClean="0"/>
              <a:t>рибосомы (мелкие). Нет ЭПС</a:t>
            </a:r>
          </a:p>
          <a:p>
            <a:r>
              <a:rPr lang="ru-RU" dirty="0" smtClean="0"/>
              <a:t>Органелл мало. Ни одна из них не имеет </a:t>
            </a:r>
            <a:r>
              <a:rPr lang="ru-RU" dirty="0" err="1" smtClean="0"/>
              <a:t>двумембранного</a:t>
            </a:r>
            <a:r>
              <a:rPr lang="ru-RU" dirty="0" smtClean="0"/>
              <a:t> строения. Внутренние мембраны встречаются редко. В тех случаях, когда они есть, они ассоциированы с процессом дыхания и фотосинтеза.</a:t>
            </a:r>
          </a:p>
          <a:p>
            <a:r>
              <a:rPr lang="ru-RU" dirty="0" smtClean="0"/>
              <a:t>Клеточная стенка содержит </a:t>
            </a:r>
            <a:r>
              <a:rPr lang="ru-RU" dirty="0" err="1" smtClean="0"/>
              <a:t>муреин</a:t>
            </a:r>
            <a:endParaRPr lang="ru-RU" dirty="0" smtClean="0"/>
          </a:p>
          <a:p>
            <a:r>
              <a:rPr lang="ru-RU" dirty="0" smtClean="0"/>
              <a:t>Аэробное дыхание в </a:t>
            </a:r>
            <a:r>
              <a:rPr lang="ru-RU" dirty="0" err="1" smtClean="0"/>
              <a:t>мезосомах</a:t>
            </a:r>
            <a:r>
              <a:rPr lang="ru-RU" dirty="0" smtClean="0"/>
              <a:t> или на цитоплазматической мембране. </a:t>
            </a:r>
          </a:p>
          <a:p>
            <a:r>
              <a:rPr lang="ru-RU" dirty="0" smtClean="0"/>
              <a:t>Фотосинтез на цитоплазме</a:t>
            </a:r>
          </a:p>
          <a:p>
            <a:r>
              <a:rPr lang="ru-RU" dirty="0" smtClean="0"/>
              <a:t>Некоторые представители способны фиксировать азот</a:t>
            </a:r>
          </a:p>
        </p:txBody>
      </p:sp>
    </p:spTree>
    <p:extLst>
      <p:ext uri="{BB962C8B-B14F-4D97-AF65-F5344CB8AC3E}">
        <p14:creationId xmlns:p14="http://schemas.microsoft.com/office/powerpoint/2010/main" val="222807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Мембранные </a:t>
            </a:r>
            <a:r>
              <a:rPr lang="ru-RU" b="1" dirty="0" err="1" smtClean="0"/>
              <a:t>органиоиды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Эндоплазматическая сеть = Эндоплазматический </a:t>
            </a:r>
            <a:r>
              <a:rPr lang="ru-RU" b="1" i="1" u="sng" dirty="0" err="1" smtClean="0"/>
              <a:t>ретюкулюм</a:t>
            </a:r>
            <a:r>
              <a:rPr lang="ru-RU" b="1" i="1" u="sng" dirty="0" smtClean="0"/>
              <a:t> (ЭПС, ЭПР)</a:t>
            </a:r>
            <a:r>
              <a:rPr lang="ru-RU" dirty="0" smtClean="0"/>
              <a:t>– Система мембран, образующих трубочки, канальцы, цистерны, пузырьки. Строение мембран универсальное (как и наружной), вся сеть объединена в единое целое с наружной мембраной ядерной оболочки и наружной клеточной мембранной. Гранулярная ЭПС несет рибосомы. Гладкая – лишена их.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Обеспечивает транспорт веществ как внутри клетки, так и между соседними клетками.  Делит клетку на отдельные секции, в которых одновременно происходят различные физиологические процессы и химические реакции. Гранулярная ЭПС участвует в синтезе белка. В каналах ЭПС молекулы белка приобретают вторичную, третичную и четверичную структуры, синтезируются жиры, транспортируется АТФ. </a:t>
            </a:r>
          </a:p>
        </p:txBody>
      </p:sp>
    </p:spTree>
    <p:extLst>
      <p:ext uri="{BB962C8B-B14F-4D97-AF65-F5344CB8AC3E}">
        <p14:creationId xmlns:p14="http://schemas.microsoft.com/office/powerpoint/2010/main" val="397474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9740900" cy="827088"/>
          </a:xfrm>
        </p:spPr>
        <p:txBody>
          <a:bodyPr/>
          <a:lstStyle/>
          <a:p>
            <a:pPr algn="ctr"/>
            <a:r>
              <a:rPr lang="ru-RU" b="1" dirty="0" smtClean="0"/>
              <a:t>Строение клетки. Бактерия</a:t>
            </a:r>
            <a:endParaRPr lang="ru-RU" b="1" dirty="0"/>
          </a:p>
        </p:txBody>
      </p:sp>
      <p:pic>
        <p:nvPicPr>
          <p:cNvPr id="3074" name="Picture 2" descr="https://upload.wikimedia.org/wikipedia/commons/thumb/6/6f/Blacksmoker_in_Atlantic_Ocean.jpg/800px-Blacksmoker_in_Atlantic_Ocea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200" y="1381125"/>
            <a:ext cx="29525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607719" y="1009648"/>
          <a:ext cx="3344863" cy="5837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5" imgW="5891760" imgH="10323720" progId="">
                  <p:embed/>
                </p:oleObj>
              </mc:Choice>
              <mc:Fallback>
                <p:oleObj r:id="rId5" imgW="5891760" imgH="10323720" progId="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07719" y="1009648"/>
                        <a:ext cx="3344863" cy="5837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58182" y="864253"/>
            <a:ext cx="361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 всех бактерий есть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504509" y="648809"/>
            <a:ext cx="408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Есть лишь у некоторых бактерий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829550" y="3524606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Капсула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58182" y="2825315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Клеточная стенка (</a:t>
            </a:r>
            <a:r>
              <a:rPr lang="ru-RU" dirty="0" err="1" smtClean="0"/>
              <a:t>муреин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918619" y="3874966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70</a:t>
            </a:r>
            <a:r>
              <a:rPr lang="en-US" dirty="0" smtClean="0"/>
              <a:t>S </a:t>
            </a:r>
            <a:r>
              <a:rPr lang="ru-RU" dirty="0" smtClean="0"/>
              <a:t>рибосомы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4327486"/>
            <a:ext cx="379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Запасные питательные вещества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010" y="4879378"/>
            <a:ext cx="93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ДНК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73450" y="5863210"/>
            <a:ext cx="147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Цитоплазма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797800" y="6042876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Плазмида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875191" y="5673544"/>
            <a:ext cx="371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Мембраны для фиксации азота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952582" y="4869378"/>
            <a:ext cx="144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Мезосома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797800" y="4059632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Фотосинтетические мембраны</a:t>
            </a:r>
            <a:endParaRPr lang="ru-RU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10961291" y="3874966"/>
            <a:ext cx="417909" cy="23525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006600" y="3524606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Плазматическая мембрана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697986" y="2483848"/>
            <a:ext cx="100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Пили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697986" y="1767592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Жгутик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31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0" y="355600"/>
            <a:ext cx="11215688" cy="1325563"/>
          </a:xfrm>
        </p:spPr>
        <p:txBody>
          <a:bodyPr/>
          <a:lstStyle/>
          <a:p>
            <a:r>
              <a:rPr lang="ru-RU" b="1" dirty="0" err="1" smtClean="0"/>
              <a:t>Грам</a:t>
            </a:r>
            <a:r>
              <a:rPr lang="ru-RU" b="1" dirty="0" smtClean="0"/>
              <a:t>-положительные и грамотрицательные</a:t>
            </a:r>
            <a:endParaRPr lang="ru-RU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Окрашивание по </a:t>
            </a:r>
            <a:r>
              <a:rPr lang="ru-RU" dirty="0" err="1" smtClean="0"/>
              <a:t>Граму</a:t>
            </a:r>
            <a:r>
              <a:rPr lang="ru-RU" dirty="0" smtClean="0"/>
              <a:t> ( </a:t>
            </a:r>
            <a:r>
              <a:rPr lang="ru-RU" dirty="0" err="1" smtClean="0"/>
              <a:t>Кристиан</a:t>
            </a:r>
            <a:r>
              <a:rPr lang="ru-RU" dirty="0" smtClean="0"/>
              <a:t> </a:t>
            </a:r>
            <a:r>
              <a:rPr lang="ru-RU" dirty="0" err="1" smtClean="0"/>
              <a:t>Грам</a:t>
            </a:r>
            <a:r>
              <a:rPr lang="ru-RU" dirty="0" smtClean="0"/>
              <a:t> 1884 г.)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Красим синим</a:t>
            </a:r>
          </a:p>
          <a:p>
            <a:r>
              <a:rPr lang="ru-RU" dirty="0" smtClean="0"/>
              <a:t>Смываем спиртом</a:t>
            </a:r>
          </a:p>
          <a:p>
            <a:r>
              <a:rPr lang="ru-RU" dirty="0" smtClean="0"/>
              <a:t>Красим красным</a:t>
            </a:r>
          </a:p>
          <a:p>
            <a:endParaRPr lang="ru-RU" dirty="0"/>
          </a:p>
          <a:p>
            <a:r>
              <a:rPr lang="ru-RU" dirty="0" smtClean="0"/>
              <a:t>Те клетки, которые прокрасились синим хорошо и спиртом окраска не смылась -</a:t>
            </a:r>
            <a:r>
              <a:rPr lang="en-US" dirty="0" smtClean="0"/>
              <a:t>&gt;</a:t>
            </a:r>
            <a:r>
              <a:rPr lang="ru-RU" dirty="0" smtClean="0"/>
              <a:t> </a:t>
            </a:r>
            <a:r>
              <a:rPr lang="ru-RU" b="1" dirty="0" err="1" smtClean="0"/>
              <a:t>грам</a:t>
            </a:r>
            <a:r>
              <a:rPr lang="ru-RU" b="1" dirty="0" smtClean="0"/>
              <a:t>-положительны</a:t>
            </a:r>
          </a:p>
          <a:p>
            <a:r>
              <a:rPr lang="ru-RU" dirty="0" smtClean="0"/>
              <a:t>Те клетки, которые не прокрасились синим красителем, обесцветились спиртом и покрашены красным -</a:t>
            </a:r>
            <a:r>
              <a:rPr lang="en-US" dirty="0" smtClean="0"/>
              <a:t>&gt;</a:t>
            </a:r>
            <a:r>
              <a:rPr lang="ru-RU" dirty="0" smtClean="0"/>
              <a:t> </a:t>
            </a:r>
            <a:r>
              <a:rPr lang="ru-RU" b="1" dirty="0"/>
              <a:t>г</a:t>
            </a:r>
            <a:r>
              <a:rPr lang="ru-RU" b="1" dirty="0" smtClean="0"/>
              <a:t>рамотрицательные</a:t>
            </a:r>
            <a:r>
              <a:rPr lang="en-US" b="1" dirty="0" smtClean="0"/>
              <a:t> </a:t>
            </a:r>
            <a:endParaRPr lang="ru-RU" b="1" dirty="0" smtClean="0"/>
          </a:p>
        </p:txBody>
      </p:sp>
      <p:pic>
        <p:nvPicPr>
          <p:cNvPr id="6" name="videoplayback (2)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1681163"/>
            <a:ext cx="5321300" cy="4351338"/>
          </a:xfrm>
        </p:spPr>
      </p:pic>
    </p:spTree>
    <p:extLst>
      <p:ext uri="{BB962C8B-B14F-4D97-AF65-F5344CB8AC3E}">
        <p14:creationId xmlns:p14="http://schemas.microsoft.com/office/powerpoint/2010/main" val="185917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1314450" y="1586706"/>
            <a:ext cx="4203700" cy="4877594"/>
          </a:xfrm>
          <a:prstGeom prst="ellipse">
            <a:avLst/>
          </a:prstGeom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279650" y="2541588"/>
            <a:ext cx="2273300" cy="2934494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571750" y="2718792"/>
            <a:ext cx="1689100" cy="261342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604000" y="1523602"/>
            <a:ext cx="4203700" cy="487759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105650" y="1828006"/>
            <a:ext cx="3289300" cy="4280099"/>
          </a:xfrm>
          <a:prstGeom prst="ellipse">
            <a:avLst/>
          </a:prstGeom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467600" y="2108200"/>
            <a:ext cx="2540000" cy="3708399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772400" y="2436812"/>
            <a:ext cx="1930400" cy="305117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07181"/>
            <a:ext cx="5378450" cy="1325563"/>
          </a:xfrm>
        </p:spPr>
        <p:txBody>
          <a:bodyPr/>
          <a:lstStyle/>
          <a:p>
            <a:r>
              <a:rPr lang="ru-RU" dirty="0" err="1" smtClean="0"/>
              <a:t>Грам</a:t>
            </a:r>
            <a:r>
              <a:rPr lang="ru-RU" dirty="0" smtClean="0"/>
              <a:t>-положительные</a:t>
            </a:r>
            <a:endParaRPr lang="ru-RU" dirty="0"/>
          </a:p>
        </p:txBody>
      </p:sp>
      <p:sp>
        <p:nvSpPr>
          <p:cNvPr id="18" name="Заголовок 6"/>
          <p:cNvSpPr txBox="1">
            <a:spLocks/>
          </p:cNvSpPr>
          <p:nvPr/>
        </p:nvSpPr>
        <p:spPr>
          <a:xfrm>
            <a:off x="6216650" y="284162"/>
            <a:ext cx="5378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Грамотрицательные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0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100" y="47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Формы бактерий</a:t>
            </a:r>
            <a:endParaRPr lang="ru-RU" b="1" dirty="0"/>
          </a:p>
        </p:txBody>
      </p:sp>
      <p:pic>
        <p:nvPicPr>
          <p:cNvPr id="6146" name="Picture 2" descr="Streptococcus pneumoniae-2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16" y="1330325"/>
            <a:ext cx="5178984" cy="36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0900" y="5499100"/>
            <a:ext cx="404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Streptococcus </a:t>
            </a:r>
            <a:r>
              <a:rPr lang="en-US" dirty="0" err="1" smtClean="0"/>
              <a:t>pneumoniae</a:t>
            </a:r>
            <a:r>
              <a:rPr lang="ru-RU" dirty="0" smtClean="0"/>
              <a:t> (пневмония)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12900" y="5389563"/>
            <a:ext cx="380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Streptococcus</a:t>
            </a:r>
            <a:r>
              <a:rPr lang="ru-RU" dirty="0"/>
              <a:t> </a:t>
            </a:r>
            <a:r>
              <a:rPr lang="ru-RU" dirty="0" err="1" smtClean="0"/>
              <a:t>pyogenes</a:t>
            </a:r>
            <a:r>
              <a:rPr lang="ru-RU" dirty="0" smtClean="0"/>
              <a:t> (скарлатина)</a:t>
            </a:r>
            <a:r>
              <a:rPr lang="ru-RU" dirty="0"/>
              <a:t> </a:t>
            </a:r>
            <a:endParaRPr lang="ru-RU" baseline="0" dirty="0" smtClean="0"/>
          </a:p>
        </p:txBody>
      </p:sp>
      <p:pic>
        <p:nvPicPr>
          <p:cNvPr id="6148" name="Picture 4" descr="Streptococcus pyogenes 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24" y="1171576"/>
            <a:ext cx="4004960" cy="393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100" y="47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Формы бактерий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02600" y="5129768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Escherihia</a:t>
            </a:r>
            <a:r>
              <a:rPr lang="en-US" dirty="0" smtClean="0"/>
              <a:t> coli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54962" y="5129768"/>
            <a:ext cx="5337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Staphylococcus aureus</a:t>
            </a:r>
            <a:r>
              <a:rPr lang="ru-RU" dirty="0" smtClean="0"/>
              <a:t> ( Золотистый </a:t>
            </a:r>
            <a:r>
              <a:rPr lang="ru-RU" dirty="0" err="1" smtClean="0"/>
              <a:t>стафиллококк</a:t>
            </a:r>
            <a:r>
              <a:rPr lang="ru-RU" dirty="0" smtClean="0"/>
              <a:t>) – </a:t>
            </a:r>
          </a:p>
          <a:p>
            <a:r>
              <a:rPr lang="ru-RU" dirty="0" smtClean="0"/>
              <a:t>гнойные воспаления</a:t>
            </a:r>
            <a:endParaRPr lang="en-US" dirty="0" smtClean="0"/>
          </a:p>
        </p:txBody>
      </p:sp>
      <p:pic>
        <p:nvPicPr>
          <p:cNvPr id="7172" name="Picture 4" descr="CDC-10046-MR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04" y="1423304"/>
            <a:ext cx="4575175" cy="31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scherichiaColi NIAID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45" y="1330325"/>
            <a:ext cx="4241254" cy="35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3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100" y="47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Формы бактерий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02600" y="5129768"/>
            <a:ext cx="250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Vibrio </a:t>
            </a:r>
            <a:r>
              <a:rPr lang="en-US" dirty="0" err="1" smtClean="0"/>
              <a:t>cholerae</a:t>
            </a:r>
            <a:r>
              <a:rPr lang="ru-RU" dirty="0" smtClean="0"/>
              <a:t> (Холера)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16862" y="5129768"/>
            <a:ext cx="486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Bacillus </a:t>
            </a:r>
            <a:r>
              <a:rPr lang="en-US" dirty="0" err="1" smtClean="0"/>
              <a:t>anthracis</a:t>
            </a:r>
            <a:r>
              <a:rPr lang="en-US" dirty="0" smtClean="0"/>
              <a:t> – </a:t>
            </a:r>
            <a:r>
              <a:rPr lang="ru-RU" dirty="0" smtClean="0"/>
              <a:t>возбудитель сибирской язвы</a:t>
            </a:r>
            <a:endParaRPr lang="en-US" dirty="0" smtClean="0"/>
          </a:p>
        </p:txBody>
      </p:sp>
      <p:pic>
        <p:nvPicPr>
          <p:cNvPr id="8194" name="Picture 2" descr="Bacillus anthrac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380014"/>
            <a:ext cx="3784600" cy="346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thumb/d/db/Vibrio_cholerae_01.jpg/1280px-Vibrio_cholerae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495060"/>
            <a:ext cx="4806175" cy="323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3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100" y="47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Формы бактерий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02600" y="5129768"/>
            <a:ext cx="317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Treponema</a:t>
            </a:r>
            <a:r>
              <a:rPr lang="en-US" dirty="0" smtClean="0"/>
              <a:t> pallidum (</a:t>
            </a:r>
            <a:r>
              <a:rPr lang="ru-RU" dirty="0" smtClean="0"/>
              <a:t>Сифилис)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009062" y="5129768"/>
            <a:ext cx="332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Spirillium</a:t>
            </a:r>
            <a:r>
              <a:rPr lang="ru-RU" dirty="0" smtClean="0"/>
              <a:t> (болезнь укуса крысы)</a:t>
            </a:r>
            <a:endParaRPr lang="en-US" dirty="0" smtClean="0"/>
          </a:p>
        </p:txBody>
      </p:sp>
      <p:pic>
        <p:nvPicPr>
          <p:cNvPr id="9218" name="Picture 2" descr="https://cf.ppt-online.org/files/slide/4/4ZhAFaEbDUQO0itIrmlqvYsuJK6TNk9GHC2ygz/slide-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20512" r="10806" b="12038"/>
          <a:stretch/>
        </p:blipFill>
        <p:spPr bwMode="auto">
          <a:xfrm>
            <a:off x="787400" y="1495060"/>
            <a:ext cx="4951132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mages.fineartamerica.com/images-medium-large-5/1-treponema-pallidum-syphilis-bacterium-science-artwo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330325"/>
            <a:ext cx="4948987" cy="346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Споры бактерий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15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4" name="Picture 4" descr="https://images.fineartamerica.com/images-medium-large/1-clostridium-difficile-bacteria-tem-biomedical-imaging-unit-southampton-general-hospi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525119"/>
            <a:ext cx="59182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c/cb/Entamoeba_histolytica_01.jpg/1280px-Entamoeba_histolytica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34135"/>
            <a:ext cx="5635255" cy="37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Размножение бактерий</a:t>
            </a:r>
            <a:endParaRPr lang="ru-RU" dirty="0"/>
          </a:p>
        </p:txBody>
      </p:sp>
      <p:pic>
        <p:nvPicPr>
          <p:cNvPr id="5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4588" y="1825625"/>
            <a:ext cx="5802312" cy="4351338"/>
          </a:xfrm>
        </p:spPr>
      </p:pic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68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Питание бактерий</a:t>
            </a:r>
            <a:endParaRPr lang="ru-RU" b="1" dirty="0"/>
          </a:p>
        </p:txBody>
      </p:sp>
      <p:pic>
        <p:nvPicPr>
          <p:cNvPr id="10242" name="Picture 2" descr="Anabaena sperica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78" y="1690688"/>
            <a:ext cx="27830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5880" y="622300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Anabaena</a:t>
            </a:r>
            <a:endParaRPr lang="ru-RU" dirty="0"/>
          </a:p>
        </p:txBody>
      </p:sp>
      <p:pic>
        <p:nvPicPr>
          <p:cNvPr id="10244" name="Picture 4" descr="http://algae-lab.com/wp-content/uploads/2014/07/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47" y="1589088"/>
            <a:ext cx="6321828" cy="44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91142" y="6223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Spirulina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3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Мембранные </a:t>
            </a:r>
            <a:r>
              <a:rPr lang="ru-RU" b="1" dirty="0" err="1" smtClean="0"/>
              <a:t>органиоиды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Эндоплазматическая сеть = Эндоплазматический </a:t>
            </a:r>
            <a:r>
              <a:rPr lang="ru-RU" b="1" i="1" u="sng" dirty="0" err="1" smtClean="0"/>
              <a:t>ретюкулюм</a:t>
            </a:r>
            <a:r>
              <a:rPr lang="ru-RU" b="1" i="1" u="sng" dirty="0" smtClean="0"/>
              <a:t> (ЭПС, ЭПР)</a:t>
            </a:r>
            <a:r>
              <a:rPr lang="ru-RU" dirty="0" smtClean="0"/>
              <a:t>– Система мембран, образующих трубочки, канальцы, цистерны, пузырьки. Строение мембран универсальное (как и наружной), вся сеть объединена в единое целое с наружной мембраной ядерной оболочки и наружной клеточной мембранной. Гранулярная ЭПС несет рибосомы. Гладкая – лишена их.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Обеспечивает транспорт веществ как внутри клетки, так и между соседними клетками.  Делит клетку на отдельные секции, в которых одновременно происходят различные физиологические процессы и химические реакции. Гранулярная ЭПС участвует в синтезе белка. В каналах ЭПС молекулы белка приобретают вторичную, третичную и четверичную структуры, синтезируются жиры, транспортируется АТФ.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3038624"/>
            <a:ext cx="5576454" cy="3581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4" y="77498"/>
            <a:ext cx="7510830" cy="35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9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Вторая часть. Решение задач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60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каких органоидах растительной клетки протекает процесс фотосинтеза?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вакуолях</a:t>
            </a:r>
          </a:p>
          <a:p>
            <a:r>
              <a:rPr lang="ru-RU" dirty="0" smtClean="0"/>
              <a:t>В хлоропластах</a:t>
            </a:r>
          </a:p>
          <a:p>
            <a:r>
              <a:rPr lang="ru-RU" dirty="0" smtClean="0"/>
              <a:t>В хромопластах</a:t>
            </a:r>
          </a:p>
          <a:p>
            <a:r>
              <a:rPr lang="ru-RU" dirty="0" smtClean="0"/>
              <a:t>В митохондриях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39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каких органоидах растительной клетки протекает процесс фотосинтеза?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вакуолях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 хлоропластах</a:t>
            </a:r>
          </a:p>
          <a:p>
            <a:r>
              <a:rPr lang="ru-RU" dirty="0" smtClean="0"/>
              <a:t>В хромопластах</a:t>
            </a:r>
          </a:p>
          <a:p>
            <a:r>
              <a:rPr lang="ru-RU" dirty="0" smtClean="0"/>
              <a:t>В митохондриях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307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названных организмов к </a:t>
            </a:r>
            <a:r>
              <a:rPr lang="ru-RU" dirty="0" err="1" smtClean="0"/>
              <a:t>надцарству</a:t>
            </a:r>
            <a:r>
              <a:rPr lang="ru-RU" dirty="0" smtClean="0"/>
              <a:t> прокариот относится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Эвглена зеленая</a:t>
            </a:r>
          </a:p>
          <a:p>
            <a:r>
              <a:rPr lang="ru-RU" dirty="0" smtClean="0"/>
              <a:t>Инфузория-туфелька</a:t>
            </a:r>
          </a:p>
          <a:p>
            <a:r>
              <a:rPr lang="ru-RU" dirty="0" smtClean="0"/>
              <a:t>Амеба</a:t>
            </a:r>
          </a:p>
          <a:p>
            <a:r>
              <a:rPr lang="ru-RU" dirty="0" smtClean="0"/>
              <a:t>Стафилококк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9484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названных организмов к </a:t>
            </a:r>
            <a:r>
              <a:rPr lang="ru-RU" dirty="0" err="1" smtClean="0"/>
              <a:t>надцарству</a:t>
            </a:r>
            <a:r>
              <a:rPr lang="ru-RU" dirty="0" smtClean="0"/>
              <a:t> прокариот относится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Эвглена зеленая</a:t>
            </a:r>
          </a:p>
          <a:p>
            <a:r>
              <a:rPr lang="ru-RU" dirty="0" smtClean="0"/>
              <a:t>Инфузория-туфелька</a:t>
            </a:r>
          </a:p>
          <a:p>
            <a:r>
              <a:rPr lang="ru-RU" dirty="0" smtClean="0"/>
              <a:t>Амеба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Стафилококк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886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Установите соответствие между органоидом клетки и его функцией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Связывает органоиды и проводит потоки веществ в клетке</a:t>
            </a:r>
          </a:p>
          <a:p>
            <a:r>
              <a:rPr lang="ru-RU" dirty="0" smtClean="0"/>
              <a:t>Синтез белка</a:t>
            </a:r>
          </a:p>
          <a:p>
            <a:r>
              <a:rPr lang="ru-RU" dirty="0" smtClean="0"/>
              <a:t>Образование богатых </a:t>
            </a:r>
            <a:r>
              <a:rPr lang="ru-RU" dirty="0" err="1" smtClean="0"/>
              <a:t>энергие</a:t>
            </a:r>
            <a:r>
              <a:rPr lang="ru-RU" dirty="0" smtClean="0"/>
              <a:t> веществ</a:t>
            </a:r>
          </a:p>
          <a:p>
            <a:r>
              <a:rPr lang="ru-RU" dirty="0" smtClean="0"/>
              <a:t>Расщепление жиров, белков, углеводов</a:t>
            </a:r>
          </a:p>
          <a:p>
            <a:r>
              <a:rPr lang="ru-RU" dirty="0" smtClean="0"/>
              <a:t>Обеспечивает равномерное распределение материала в образовавшихся клетках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Рибосомы</a:t>
            </a:r>
          </a:p>
          <a:p>
            <a:r>
              <a:rPr lang="ru-RU" dirty="0" smtClean="0"/>
              <a:t>Лизосомы</a:t>
            </a:r>
          </a:p>
          <a:p>
            <a:r>
              <a:rPr lang="ru-RU" dirty="0" smtClean="0"/>
              <a:t>Клеточный центр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/>
              <a:t>Митохондрии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516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Установите соответствие между органоидом клетки и его функцией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Связывает органоиды и проводит потоки веществ в клетке</a:t>
            </a:r>
          </a:p>
          <a:p>
            <a:r>
              <a:rPr lang="ru-RU" dirty="0" smtClean="0"/>
              <a:t>Синтез белка</a:t>
            </a:r>
          </a:p>
          <a:p>
            <a:r>
              <a:rPr lang="ru-RU" dirty="0" smtClean="0"/>
              <a:t>Образование богатых </a:t>
            </a:r>
            <a:r>
              <a:rPr lang="ru-RU" dirty="0" err="1" smtClean="0"/>
              <a:t>энергие</a:t>
            </a:r>
            <a:r>
              <a:rPr lang="ru-RU" dirty="0" smtClean="0"/>
              <a:t> веществ</a:t>
            </a:r>
          </a:p>
          <a:p>
            <a:r>
              <a:rPr lang="ru-RU" dirty="0" smtClean="0"/>
              <a:t>Расщепление жиров, белков, углеводов</a:t>
            </a:r>
          </a:p>
          <a:p>
            <a:r>
              <a:rPr lang="ru-RU" dirty="0" smtClean="0"/>
              <a:t>Обеспечивает равномерное распределение материала в образовавшихся клетках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Рибосомы</a:t>
            </a:r>
          </a:p>
          <a:p>
            <a:r>
              <a:rPr lang="ru-RU" dirty="0" smtClean="0"/>
              <a:t>Лизосомы</a:t>
            </a:r>
          </a:p>
          <a:p>
            <a:r>
              <a:rPr lang="ru-RU" dirty="0" smtClean="0"/>
              <a:t>Клеточный центр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/>
              <a:t>Митохондрии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>
            <a:stCxn id="4" idx="0"/>
          </p:cNvCxnSpPr>
          <p:nvPr/>
        </p:nvCxnSpPr>
        <p:spPr>
          <a:xfrm>
            <a:off x="3429000" y="18256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81400" y="19780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441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Установите соответствие между органоидом клетки и его функцией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Связывает органоиды и проводит потоки веществ в клетке</a:t>
            </a:r>
          </a:p>
          <a:p>
            <a:r>
              <a:rPr lang="ru-RU" dirty="0" smtClean="0"/>
              <a:t>Синтез белка</a:t>
            </a:r>
          </a:p>
          <a:p>
            <a:r>
              <a:rPr lang="ru-RU" dirty="0" smtClean="0"/>
              <a:t>Образование богатых </a:t>
            </a:r>
            <a:r>
              <a:rPr lang="ru-RU" dirty="0" err="1" smtClean="0"/>
              <a:t>энергие</a:t>
            </a:r>
            <a:r>
              <a:rPr lang="ru-RU" dirty="0" smtClean="0"/>
              <a:t> веществ</a:t>
            </a:r>
          </a:p>
          <a:p>
            <a:r>
              <a:rPr lang="ru-RU" dirty="0" smtClean="0"/>
              <a:t>Расщепление жиров, белков, углеводов</a:t>
            </a:r>
          </a:p>
          <a:p>
            <a:r>
              <a:rPr lang="ru-RU" dirty="0" smtClean="0"/>
              <a:t>Обеспечивает равномерное распределение материала в образовавшихся клетках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Рибосомы</a:t>
            </a:r>
          </a:p>
          <a:p>
            <a:r>
              <a:rPr lang="ru-RU" dirty="0" smtClean="0"/>
              <a:t>Лизосомы</a:t>
            </a:r>
          </a:p>
          <a:p>
            <a:r>
              <a:rPr lang="ru-RU" dirty="0" smtClean="0"/>
              <a:t>Клеточный центр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/>
              <a:t>Митохондрии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>
            <a:stCxn id="4" idx="0"/>
          </p:cNvCxnSpPr>
          <p:nvPr/>
        </p:nvCxnSpPr>
        <p:spPr>
          <a:xfrm>
            <a:off x="3429000" y="18256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81400" y="19780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989943" y="1978025"/>
            <a:ext cx="3309257" cy="953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22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Установите соответствие между органоидом клетки и его функцией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Связывает органоиды и проводит потоки веществ в клетке</a:t>
            </a:r>
          </a:p>
          <a:p>
            <a:r>
              <a:rPr lang="ru-RU" dirty="0" smtClean="0"/>
              <a:t>Синтез белка</a:t>
            </a:r>
          </a:p>
          <a:p>
            <a:r>
              <a:rPr lang="ru-RU" dirty="0" smtClean="0"/>
              <a:t>Образование богатых энергией веществ</a:t>
            </a:r>
          </a:p>
          <a:p>
            <a:r>
              <a:rPr lang="ru-RU" dirty="0" smtClean="0"/>
              <a:t>Расщепление жиров, белков, углеводов</a:t>
            </a:r>
          </a:p>
          <a:p>
            <a:r>
              <a:rPr lang="ru-RU" dirty="0" smtClean="0"/>
              <a:t>Обеспечивает равномерное распределение материала в образовавшихся клетках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Рибосомы</a:t>
            </a:r>
          </a:p>
          <a:p>
            <a:r>
              <a:rPr lang="ru-RU" dirty="0" smtClean="0"/>
              <a:t>Лизосомы</a:t>
            </a:r>
          </a:p>
          <a:p>
            <a:r>
              <a:rPr lang="ru-RU" dirty="0" smtClean="0"/>
              <a:t>Клеточный центр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/>
              <a:t>Митохондрии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>
            <a:stCxn id="4" idx="0"/>
          </p:cNvCxnSpPr>
          <p:nvPr/>
        </p:nvCxnSpPr>
        <p:spPr>
          <a:xfrm>
            <a:off x="3429000" y="18256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81400" y="19780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989943" y="1978025"/>
            <a:ext cx="3309257" cy="953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28457" y="3592286"/>
            <a:ext cx="1923143" cy="341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46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Установите соответствие между органоидом клетки и его функцией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Связывает органоиды и проводит потоки веществ в клетке</a:t>
            </a:r>
          </a:p>
          <a:p>
            <a:r>
              <a:rPr lang="ru-RU" dirty="0" smtClean="0"/>
              <a:t>Синтез белка</a:t>
            </a:r>
          </a:p>
          <a:p>
            <a:r>
              <a:rPr lang="ru-RU" dirty="0" smtClean="0"/>
              <a:t>Образование богатых энергией веществ</a:t>
            </a:r>
          </a:p>
          <a:p>
            <a:r>
              <a:rPr lang="ru-RU" dirty="0" smtClean="0"/>
              <a:t>Расщепление жиров, белков, углеводов</a:t>
            </a:r>
          </a:p>
          <a:p>
            <a:r>
              <a:rPr lang="ru-RU" dirty="0" smtClean="0"/>
              <a:t>Обеспечивает равномерное распределение материала в образовавшихся клетках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Рибосомы</a:t>
            </a:r>
          </a:p>
          <a:p>
            <a:r>
              <a:rPr lang="ru-RU" dirty="0" smtClean="0"/>
              <a:t>Лизосомы</a:t>
            </a:r>
          </a:p>
          <a:p>
            <a:r>
              <a:rPr lang="ru-RU" dirty="0" smtClean="0"/>
              <a:t>Клеточный центр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/>
              <a:t>Митохондрии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>
            <a:stCxn id="4" idx="0"/>
          </p:cNvCxnSpPr>
          <p:nvPr/>
        </p:nvCxnSpPr>
        <p:spPr>
          <a:xfrm>
            <a:off x="3429000" y="18256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81400" y="19780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989943" y="1978025"/>
            <a:ext cx="3309257" cy="953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28457" y="3592286"/>
            <a:ext cx="1923143" cy="341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746171" y="2554514"/>
            <a:ext cx="1553029" cy="1843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91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Митохондрии</a:t>
            </a:r>
            <a:r>
              <a:rPr lang="ru-RU" dirty="0" smtClean="0"/>
              <a:t>– имеют </a:t>
            </a:r>
            <a:r>
              <a:rPr lang="ru-RU" dirty="0" err="1" smtClean="0"/>
              <a:t>двумембранное</a:t>
            </a:r>
            <a:r>
              <a:rPr lang="ru-RU" dirty="0" smtClean="0"/>
              <a:t> строение, внешняя мембрана – гладкая. Внутренняя образует выросты различной формы – </a:t>
            </a:r>
            <a:r>
              <a:rPr lang="ru-RU" dirty="0" err="1" smtClean="0"/>
              <a:t>кристы</a:t>
            </a:r>
            <a:r>
              <a:rPr lang="ru-RU" dirty="0" smtClean="0"/>
              <a:t>. В матриксе митохондрий (полужидком веществе) находятся ферменты, рибосомы, ДНК, РНК. Размножаются делением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Универсальная органелла, являющаяся дыхательным и энергетическим центром. В матриксе происходит кислородное расщепление органических веществ с помощью ферментов с высвобождением энергии, которая идет на синтез АТФ на </a:t>
            </a:r>
            <a:r>
              <a:rPr lang="ru-RU" dirty="0" err="1" smtClean="0"/>
              <a:t>кристах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5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Установите соответствие между органоидом клетки и его функцией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Связывает органоиды и проводит потоки веществ в клетке</a:t>
            </a:r>
          </a:p>
          <a:p>
            <a:r>
              <a:rPr lang="ru-RU" dirty="0" smtClean="0"/>
              <a:t>Синтез белка</a:t>
            </a:r>
          </a:p>
          <a:p>
            <a:r>
              <a:rPr lang="ru-RU" dirty="0" smtClean="0"/>
              <a:t>Образование богатых энергией веществ</a:t>
            </a:r>
          </a:p>
          <a:p>
            <a:r>
              <a:rPr lang="ru-RU" dirty="0" smtClean="0"/>
              <a:t>Расщепление жиров, белков, углеводов</a:t>
            </a:r>
          </a:p>
          <a:p>
            <a:r>
              <a:rPr lang="ru-RU" dirty="0" smtClean="0"/>
              <a:t>Обеспечивает равномерное распределение материала в образовавшихся клетках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Рибосомы</a:t>
            </a:r>
          </a:p>
          <a:p>
            <a:r>
              <a:rPr lang="ru-RU" dirty="0" smtClean="0"/>
              <a:t>Лизосомы</a:t>
            </a:r>
          </a:p>
          <a:p>
            <a:r>
              <a:rPr lang="ru-RU" dirty="0" smtClean="0"/>
              <a:t>Клеточный центр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/>
              <a:t>Митохондрии</a:t>
            </a:r>
            <a:endParaRPr lang="ru-RU" dirty="0"/>
          </a:p>
        </p:txBody>
      </p:sp>
      <p:cxnSp>
        <p:nvCxnSpPr>
          <p:cNvPr id="6" name="Прямая соединительная линия 5"/>
          <p:cNvCxnSpPr>
            <a:stCxn id="4" idx="0"/>
          </p:cNvCxnSpPr>
          <p:nvPr/>
        </p:nvCxnSpPr>
        <p:spPr>
          <a:xfrm>
            <a:off x="3429000" y="18256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81400" y="1978025"/>
            <a:ext cx="2870200" cy="161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989943" y="1978025"/>
            <a:ext cx="3309257" cy="953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28457" y="3592286"/>
            <a:ext cx="1923143" cy="341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746171" y="2554514"/>
            <a:ext cx="1553029" cy="1843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4905829" y="3062514"/>
            <a:ext cx="1393371" cy="2278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872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утверждения верны?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Кислород, углерод, азот, водород – элементы, характерные только для живой природы</a:t>
            </a:r>
          </a:p>
          <a:p>
            <a:r>
              <a:rPr lang="ru-RU" dirty="0" smtClean="0"/>
              <a:t>Все клетки живых организмов имеют ядро</a:t>
            </a:r>
          </a:p>
          <a:p>
            <a:r>
              <a:rPr lang="ru-RU" dirty="0" smtClean="0"/>
              <a:t>Хлоропласты находятся только в клетках зеленых растений</a:t>
            </a:r>
          </a:p>
          <a:p>
            <a:r>
              <a:rPr lang="ru-RU" dirty="0" smtClean="0"/>
              <a:t>В клеточной стенке грибов можно обнаружить белки</a:t>
            </a:r>
          </a:p>
          <a:p>
            <a:r>
              <a:rPr lang="ru-RU" dirty="0" smtClean="0"/>
              <a:t>Все клетки животных содержат ядра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4924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утверждения верны?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Кислород, углерод, азот, водород – элементы, характерные только для живой природы</a:t>
            </a:r>
          </a:p>
          <a:p>
            <a:r>
              <a:rPr lang="ru-RU" dirty="0" smtClean="0"/>
              <a:t>Все клетки живых организмов имеют ядро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Хлоропласты находятся только в клетках зеленых растений</a:t>
            </a:r>
          </a:p>
          <a:p>
            <a:r>
              <a:rPr lang="ru-RU" dirty="0" smtClean="0"/>
              <a:t>В клеточной стенке грибов можно обнаружить белки</a:t>
            </a:r>
          </a:p>
          <a:p>
            <a:r>
              <a:rPr lang="ru-RU" dirty="0" smtClean="0"/>
              <a:t>Все клетки животных содержат ядра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992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Выберите структуры, которые можно встретить и в клетках животных и в клетках грибов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Ядро</a:t>
            </a:r>
          </a:p>
          <a:p>
            <a:r>
              <a:rPr lang="ru-RU" dirty="0" err="1" smtClean="0"/>
              <a:t>Нуклеоид</a:t>
            </a:r>
            <a:endParaRPr lang="ru-RU" dirty="0" smtClean="0"/>
          </a:p>
          <a:p>
            <a:r>
              <a:rPr lang="ru-RU" dirty="0" smtClean="0"/>
              <a:t>Ядрышко</a:t>
            </a:r>
          </a:p>
          <a:p>
            <a:r>
              <a:rPr lang="ru-RU" dirty="0" smtClean="0"/>
              <a:t>Пластиды</a:t>
            </a:r>
          </a:p>
          <a:p>
            <a:r>
              <a:rPr lang="ru-RU" dirty="0" smtClean="0"/>
              <a:t>Комплекс </a:t>
            </a:r>
            <a:r>
              <a:rPr lang="ru-RU" dirty="0" err="1"/>
              <a:t>Г</a:t>
            </a:r>
            <a:r>
              <a:rPr lang="ru-RU" dirty="0" err="1" smtClean="0"/>
              <a:t>ольджи</a:t>
            </a:r>
            <a:endParaRPr lang="ru-RU" dirty="0" smtClean="0"/>
          </a:p>
          <a:p>
            <a:r>
              <a:rPr lang="ru-RU" dirty="0" smtClean="0"/>
              <a:t>Клеточная стенка</a:t>
            </a:r>
          </a:p>
          <a:p>
            <a:r>
              <a:rPr lang="ru-RU" dirty="0" smtClean="0"/>
              <a:t>Плазмалемма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669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Выберите структуры, которые можно встретить и в клетках животных и в клетках грибов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Ядро</a:t>
            </a:r>
          </a:p>
          <a:p>
            <a:r>
              <a:rPr lang="ru-RU" dirty="0" err="1" smtClean="0"/>
              <a:t>Нуклеоид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Ядрышко</a:t>
            </a:r>
          </a:p>
          <a:p>
            <a:r>
              <a:rPr lang="ru-RU" dirty="0" smtClean="0"/>
              <a:t>Пластиды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Комплекс </a:t>
            </a:r>
            <a:r>
              <a:rPr lang="ru-RU" dirty="0" err="1">
                <a:solidFill>
                  <a:srgbClr val="FF0000"/>
                </a:solidFill>
              </a:rPr>
              <a:t>Г</a:t>
            </a:r>
            <a:r>
              <a:rPr lang="ru-RU" dirty="0" err="1" smtClean="0">
                <a:solidFill>
                  <a:srgbClr val="FF0000"/>
                </a:solidFill>
              </a:rPr>
              <a:t>ольджи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Клеточная стенка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Плазмалемма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3456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Какие структуры НЕ могут служить для транспорта веществ между клетками растений?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Цитоплазма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/>
              <a:t>Хлоропласт</a:t>
            </a:r>
          </a:p>
          <a:p>
            <a:r>
              <a:rPr lang="ru-RU" dirty="0" smtClean="0"/>
              <a:t>Клеточная стенка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1560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Какие структуры НЕ могут служить для транспорта веществ между клетками растений?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Цитоплазма</a:t>
            </a:r>
          </a:p>
          <a:p>
            <a:r>
              <a:rPr lang="ru-RU" dirty="0" smtClean="0"/>
              <a:t>Эндоплазматическая сеть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Хлоропласт</a:t>
            </a:r>
          </a:p>
          <a:p>
            <a:r>
              <a:rPr lang="ru-RU" dirty="0" smtClean="0"/>
              <a:t>Клеточная стенка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2636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Бактерии являются возбудителями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Клещевого энцефалита</a:t>
            </a:r>
          </a:p>
          <a:p>
            <a:r>
              <a:rPr lang="ru-RU" dirty="0" smtClean="0"/>
              <a:t>Чумы</a:t>
            </a:r>
          </a:p>
          <a:p>
            <a:r>
              <a:rPr lang="ru-RU" dirty="0" smtClean="0"/>
              <a:t>Коревой краснухи</a:t>
            </a:r>
          </a:p>
          <a:p>
            <a:r>
              <a:rPr lang="ru-RU" dirty="0" smtClean="0"/>
              <a:t>Гепатита 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981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Бактерии являются возбудителями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Клещевого энцефалита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Чумы</a:t>
            </a:r>
          </a:p>
          <a:p>
            <a:r>
              <a:rPr lang="ru-RU" dirty="0" smtClean="0"/>
              <a:t>Коревой краснухи</a:t>
            </a:r>
          </a:p>
          <a:p>
            <a:r>
              <a:rPr lang="ru-RU" dirty="0" smtClean="0"/>
              <a:t>Гепатита 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395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клетках грибов нельзя обнаружить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Вакуоли</a:t>
            </a:r>
          </a:p>
          <a:p>
            <a:r>
              <a:rPr lang="ru-RU" dirty="0" smtClean="0"/>
              <a:t>Митохондрии</a:t>
            </a:r>
          </a:p>
          <a:p>
            <a:r>
              <a:rPr lang="ru-RU" dirty="0" smtClean="0"/>
              <a:t>Пластиды</a:t>
            </a:r>
          </a:p>
          <a:p>
            <a:r>
              <a:rPr lang="ru-RU" dirty="0" smtClean="0"/>
              <a:t>Рибосомы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20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Митохондрии</a:t>
            </a:r>
            <a:r>
              <a:rPr lang="ru-RU" dirty="0" smtClean="0"/>
              <a:t>– имеют </a:t>
            </a:r>
            <a:r>
              <a:rPr lang="ru-RU" dirty="0" err="1" smtClean="0"/>
              <a:t>двумембранное</a:t>
            </a:r>
            <a:r>
              <a:rPr lang="ru-RU" dirty="0" smtClean="0"/>
              <a:t> строение, внешняя мембрана – гладкая. Внутренняя образует выросты различной формы – </a:t>
            </a:r>
            <a:r>
              <a:rPr lang="ru-RU" dirty="0" err="1" smtClean="0"/>
              <a:t>кристы</a:t>
            </a:r>
            <a:r>
              <a:rPr lang="ru-RU" dirty="0" smtClean="0"/>
              <a:t>. В матриксе митохондрий (полужидком веществе) находятся ферменты, рибосомы, ДНК, РНК. Размножаются делением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Универсальная органелла, являющаяся дыхательным и энергетическим центром. В матриксе происходит кислородное расщепление органических веществ с помощью ферментов с высвобождением энергии, которая идет на синтез АТФ на </a:t>
            </a:r>
            <a:r>
              <a:rPr lang="ru-RU" dirty="0" err="1" smtClean="0"/>
              <a:t>кристах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92" y="365125"/>
            <a:ext cx="8985216" cy="52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50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клетках грибов нельзя обнаружить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Вакуоли</a:t>
            </a:r>
          </a:p>
          <a:p>
            <a:r>
              <a:rPr lang="ru-RU" dirty="0" smtClean="0"/>
              <a:t>Митохондрии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Пластиды</a:t>
            </a:r>
          </a:p>
          <a:p>
            <a:r>
              <a:rPr lang="ru-RU" dirty="0" smtClean="0"/>
              <a:t>Рибосомы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3611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тела бактерии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Многоклеточное</a:t>
            </a:r>
          </a:p>
          <a:p>
            <a:r>
              <a:rPr lang="ru-RU" dirty="0" smtClean="0"/>
              <a:t>Одноклеточное</a:t>
            </a:r>
          </a:p>
        </p:txBody>
      </p:sp>
    </p:spTree>
    <p:extLst>
      <p:ext uri="{BB962C8B-B14F-4D97-AF65-F5344CB8AC3E}">
        <p14:creationId xmlns:p14="http://schemas.microsoft.com/office/powerpoint/2010/main" val="33030558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тела бактерии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Многоклеточное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Одноклеточное</a:t>
            </a:r>
          </a:p>
        </p:txBody>
      </p:sp>
    </p:spTree>
    <p:extLst>
      <p:ext uri="{BB962C8B-B14F-4D97-AF65-F5344CB8AC3E}">
        <p14:creationId xmlns:p14="http://schemas.microsoft.com/office/powerpoint/2010/main" val="5373198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органеллы имеются в клетках бактерий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69168"/>
            <a:ext cx="10515600" cy="4351338"/>
          </a:xfrm>
        </p:spPr>
        <p:txBody>
          <a:bodyPr/>
          <a:lstStyle/>
          <a:p>
            <a:r>
              <a:rPr lang="ru-RU" dirty="0" smtClean="0"/>
              <a:t>Ядро</a:t>
            </a:r>
          </a:p>
          <a:p>
            <a:r>
              <a:rPr lang="ru-RU" dirty="0" smtClean="0"/>
              <a:t>Цитоплазма</a:t>
            </a:r>
          </a:p>
          <a:p>
            <a:r>
              <a:rPr lang="ru-RU" dirty="0" smtClean="0"/>
              <a:t>Пластиды</a:t>
            </a:r>
          </a:p>
          <a:p>
            <a:r>
              <a:rPr lang="ru-RU" dirty="0" smtClean="0"/>
              <a:t>Митохондрии</a:t>
            </a:r>
          </a:p>
          <a:p>
            <a:r>
              <a:rPr lang="ru-RU" dirty="0" smtClean="0"/>
              <a:t>Рибосомы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4402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органеллы имеются в клетках бактерий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69168"/>
            <a:ext cx="10515600" cy="4351338"/>
          </a:xfrm>
        </p:spPr>
        <p:txBody>
          <a:bodyPr/>
          <a:lstStyle/>
          <a:p>
            <a:r>
              <a:rPr lang="ru-RU" dirty="0" smtClean="0"/>
              <a:t>Ядро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Цитоплазма</a:t>
            </a:r>
          </a:p>
          <a:p>
            <a:r>
              <a:rPr lang="ru-RU" dirty="0" smtClean="0"/>
              <a:t>Пластиды</a:t>
            </a:r>
          </a:p>
          <a:p>
            <a:r>
              <a:rPr lang="ru-RU" dirty="0" smtClean="0"/>
              <a:t>Митохондрии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Рибосомы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396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Какое дыхание характерно для бактерий брожения?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Кислородное</a:t>
            </a:r>
          </a:p>
          <a:p>
            <a:r>
              <a:rPr lang="ru-RU" dirty="0" smtClean="0"/>
              <a:t>Бескислородное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5653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Какое дыхание характерно для бактерий брожения?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Кислородное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Бескислородное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811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обусловлено довольно широкое распространение бактерий в природе?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719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антибиотики?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3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из этих болезней вызваны вирусами, а какие – бактериями?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Бешенство</a:t>
            </a:r>
          </a:p>
          <a:p>
            <a:r>
              <a:rPr lang="ru-RU" dirty="0" smtClean="0"/>
              <a:t>Ветряная оспа</a:t>
            </a:r>
          </a:p>
          <a:p>
            <a:r>
              <a:rPr lang="ru-RU" dirty="0" smtClean="0"/>
              <a:t>Брюшной тиф</a:t>
            </a:r>
          </a:p>
          <a:p>
            <a:r>
              <a:rPr lang="ru-RU" dirty="0" err="1" smtClean="0"/>
              <a:t>Бутулизм</a:t>
            </a:r>
            <a:endParaRPr lang="ru-RU" dirty="0" smtClean="0"/>
          </a:p>
          <a:p>
            <a:r>
              <a:rPr lang="ru-RU" dirty="0" smtClean="0"/>
              <a:t>Грипп</a:t>
            </a:r>
          </a:p>
          <a:p>
            <a:r>
              <a:rPr lang="ru-RU" dirty="0" smtClean="0"/>
              <a:t>Пневмония</a:t>
            </a:r>
          </a:p>
          <a:p>
            <a:r>
              <a:rPr lang="ru-RU" dirty="0" smtClean="0"/>
              <a:t>Сибирская язва</a:t>
            </a:r>
          </a:p>
          <a:p>
            <a:r>
              <a:rPr lang="ru-RU" dirty="0" smtClean="0"/>
              <a:t>Корь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034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Лейкопласты</a:t>
            </a:r>
            <a:r>
              <a:rPr lang="ru-RU" dirty="0" smtClean="0"/>
              <a:t>– </a:t>
            </a:r>
            <a:r>
              <a:rPr lang="ru-RU" dirty="0" err="1" smtClean="0"/>
              <a:t>двухмембранное</a:t>
            </a:r>
            <a:r>
              <a:rPr lang="ru-RU" dirty="0" smtClean="0"/>
              <a:t> строение. Внутренняя мембрана образует два-три выроста. Форма округлая, бесцветны, как и все пластиды, способны к делению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Характерны для растительных клеток. Служат местом отложения запасных питательных веществ. Главным образом, крахмальных зерен. Образуются из </a:t>
            </a:r>
            <a:r>
              <a:rPr lang="ru-RU" dirty="0" err="1" smtClean="0"/>
              <a:t>пропластид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0248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из этих болезней вызваны вирусами, а какие – бактериями?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Бешенство - вирус</a:t>
            </a:r>
          </a:p>
          <a:p>
            <a:r>
              <a:rPr lang="ru-RU" dirty="0" smtClean="0"/>
              <a:t>Ветряная оспа - вирус</a:t>
            </a:r>
          </a:p>
          <a:p>
            <a:r>
              <a:rPr lang="ru-RU" dirty="0" smtClean="0"/>
              <a:t>Брюшной тиф - бактерия</a:t>
            </a:r>
          </a:p>
          <a:p>
            <a:r>
              <a:rPr lang="ru-RU" dirty="0" err="1" smtClean="0"/>
              <a:t>Бутулизм</a:t>
            </a:r>
            <a:r>
              <a:rPr lang="ru-RU" dirty="0" smtClean="0"/>
              <a:t> - бактерия</a:t>
            </a:r>
          </a:p>
          <a:p>
            <a:r>
              <a:rPr lang="ru-RU" dirty="0" smtClean="0"/>
              <a:t>Грипп - вирус</a:t>
            </a:r>
          </a:p>
          <a:p>
            <a:r>
              <a:rPr lang="ru-RU" dirty="0" smtClean="0"/>
              <a:t>Пневмония - бактерия</a:t>
            </a:r>
          </a:p>
          <a:p>
            <a:r>
              <a:rPr lang="ru-RU" dirty="0" smtClean="0"/>
              <a:t>Сибирская язва - бактерия</a:t>
            </a:r>
          </a:p>
          <a:p>
            <a:r>
              <a:rPr lang="ru-RU" dirty="0" smtClean="0"/>
              <a:t>Корь - вирус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8978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Клетка какого царства изображена на картинке? </a:t>
            </a:r>
            <a:endParaRPr lang="ru-RU" dirty="0"/>
          </a:p>
        </p:txBody>
      </p:sp>
      <p:pic>
        <p:nvPicPr>
          <p:cNvPr id="6146" name="Picture 2" descr="http://900igr.net/up/datai/162487/0020-001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89" y="1825625"/>
            <a:ext cx="43186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875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Клетка какого царства изображена на картинке? </a:t>
            </a:r>
            <a:endParaRPr lang="ru-RU" dirty="0"/>
          </a:p>
        </p:txBody>
      </p:sp>
      <p:pic>
        <p:nvPicPr>
          <p:cNvPr id="6146" name="Picture 2" descr="http://900igr.net/up/datai/162487/0020-001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77" y="203200"/>
            <a:ext cx="6384508" cy="64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183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Клетка какого царства изображена на картинке?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pickimage.ru/wp-content/uploads/images/detskie/cellstructure/stroeniekletki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12" y="1161143"/>
            <a:ext cx="5495291" cy="48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2479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597352"/>
          <a:ext cx="10515600" cy="557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2278926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6076998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0931745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7405409"/>
                    </a:ext>
                  </a:extLst>
                </a:gridCol>
              </a:tblGrid>
              <a:tr h="589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Растения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Грибы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Животные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87725"/>
                  </a:ext>
                </a:extLst>
              </a:tr>
              <a:tr h="589419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Наличие пластид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493539"/>
                  </a:ext>
                </a:extLst>
              </a:tr>
              <a:tr h="589419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 питания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58698"/>
                  </a:ext>
                </a:extLst>
              </a:tr>
              <a:tr h="589419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Запасной углевод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789575"/>
                  </a:ext>
                </a:extLst>
              </a:tr>
              <a:tr h="1017353">
                <a:tc>
                  <a:txBody>
                    <a:bodyPr/>
                    <a:lstStyle/>
                    <a:p>
                      <a:r>
                        <a:rPr lang="ru-RU" dirty="0" smtClean="0"/>
                        <a:t>Вещество клеточной стенки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793882"/>
                  </a:ext>
                </a:extLst>
              </a:tr>
              <a:tr h="58941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Пиноцитоз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822995"/>
                  </a:ext>
                </a:extLst>
              </a:tr>
              <a:tr h="589419">
                <a:tc>
                  <a:txBody>
                    <a:bodyPr/>
                    <a:lstStyle/>
                    <a:p>
                      <a:r>
                        <a:rPr lang="ru-RU" dirty="0" smtClean="0"/>
                        <a:t>Фагоцитоз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774826"/>
                  </a:ext>
                </a:extLst>
              </a:tr>
              <a:tr h="1017353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Способность к активному движению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35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6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клеток. Основные органоиды.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Мембранные органеллы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dirty="0"/>
              <a:t>	</a:t>
            </a:r>
            <a:r>
              <a:rPr lang="ru-RU" b="1" i="1" u="sng" dirty="0" smtClean="0"/>
              <a:t>Лейкопласты</a:t>
            </a:r>
            <a:r>
              <a:rPr lang="ru-RU" dirty="0" smtClean="0"/>
              <a:t>– </a:t>
            </a:r>
            <a:r>
              <a:rPr lang="ru-RU" dirty="0" err="1" smtClean="0"/>
              <a:t>двухмембранное</a:t>
            </a:r>
            <a:r>
              <a:rPr lang="ru-RU" dirty="0" smtClean="0"/>
              <a:t> строение. Внутренняя мембрана образует два-три выроста. Форма округлая, бесцветны, как и все пластиды, способны к делению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Характерны для растительных клеток. Служат местом отложения запасных питательных веществ. Главным образом, крахмальных зерен. Образуются из </a:t>
            </a:r>
            <a:r>
              <a:rPr lang="ru-RU" dirty="0" err="1" smtClean="0"/>
              <a:t>пропластид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13" y="249382"/>
            <a:ext cx="6736773" cy="63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67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5255</Words>
  <Application>Microsoft Office PowerPoint</Application>
  <PresentationFormat>Широкоэкранный</PresentationFormat>
  <Paragraphs>545</Paragraphs>
  <Slides>84</Slides>
  <Notes>12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84</vt:i4>
      </vt:variant>
    </vt:vector>
  </HeadingPairs>
  <TitlesOfParts>
    <vt:vector size="88" baseType="lpstr">
      <vt:lpstr>Arial</vt:lpstr>
      <vt:lpstr>Calibri</vt:lpstr>
      <vt:lpstr>Calibri Light</vt:lpstr>
      <vt:lpstr>Тема Office</vt:lpstr>
      <vt:lpstr>Подготовка к муниципальному этапу ВСОШ по биологии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Основные органоиды. </vt:lpstr>
      <vt:lpstr>Строение клеток. Ядро</vt:lpstr>
      <vt:lpstr>Строение клеток. Ядро</vt:lpstr>
      <vt:lpstr>Строение клеток. Ядро</vt:lpstr>
      <vt:lpstr>Строение клеток. Ядро</vt:lpstr>
      <vt:lpstr>Строение клеток. Ядро</vt:lpstr>
      <vt:lpstr>Строение клеток.  Основные органоиды</vt:lpstr>
      <vt:lpstr>Органоиды. Продолжение</vt:lpstr>
      <vt:lpstr>Строение эукариотической клетки. Растения, грибы, животные</vt:lpstr>
      <vt:lpstr>Презентация PowerPoint</vt:lpstr>
      <vt:lpstr>Строение бактериальной клетки</vt:lpstr>
      <vt:lpstr>Строение клетки. Бактерия</vt:lpstr>
      <vt:lpstr>Грам-положительные и грамотрицательные</vt:lpstr>
      <vt:lpstr>Грам-положительные</vt:lpstr>
      <vt:lpstr>Формы бактерий</vt:lpstr>
      <vt:lpstr>Формы бактерий</vt:lpstr>
      <vt:lpstr>Формы бактерий</vt:lpstr>
      <vt:lpstr>Формы бактерий</vt:lpstr>
      <vt:lpstr>Споры бактерий</vt:lpstr>
      <vt:lpstr>Размножение бактерий</vt:lpstr>
      <vt:lpstr>Питание бактерий</vt:lpstr>
      <vt:lpstr>Вторая часть. Решение задач</vt:lpstr>
      <vt:lpstr>В каких органоидах растительной клетки протекает процесс фотосинтеза?</vt:lpstr>
      <vt:lpstr>В каких органоидах растительной клетки протекает процесс фотосинтеза?</vt:lpstr>
      <vt:lpstr>Из названных организмов к надцарству прокариот относится</vt:lpstr>
      <vt:lpstr>Из названных организмов к надцарству прокариот относится</vt:lpstr>
      <vt:lpstr>Установите соответствие между органоидом клетки и его функцией</vt:lpstr>
      <vt:lpstr>Установите соответствие между органоидом клетки и его функцией</vt:lpstr>
      <vt:lpstr>Установите соответствие между органоидом клетки и его функцией</vt:lpstr>
      <vt:lpstr>Установите соответствие между органоидом клетки и его функцией</vt:lpstr>
      <vt:lpstr>Установите соответствие между органоидом клетки и его функцией</vt:lpstr>
      <vt:lpstr>Установите соответствие между органоидом клетки и его функцией</vt:lpstr>
      <vt:lpstr>Какие утверждения верны? </vt:lpstr>
      <vt:lpstr>Какие утверждения верны? </vt:lpstr>
      <vt:lpstr>Выберите структуры, которые можно встретить и в клетках животных и в клетках грибов</vt:lpstr>
      <vt:lpstr>Выберите структуры, которые можно встретить и в клетках животных и в клетках грибов</vt:lpstr>
      <vt:lpstr>Какие структуры НЕ могут служить для транспорта веществ между клетками растений?</vt:lpstr>
      <vt:lpstr>Какие структуры НЕ могут служить для транспорта веществ между клетками растений?</vt:lpstr>
      <vt:lpstr>Бактерии являются возбудителями</vt:lpstr>
      <vt:lpstr>Бактерии являются возбудителями</vt:lpstr>
      <vt:lpstr>В клетках грибов нельзя обнаружить</vt:lpstr>
      <vt:lpstr>В клетках грибов нельзя обнаружить</vt:lpstr>
      <vt:lpstr>Строение тела бактерии</vt:lpstr>
      <vt:lpstr>Строение тела бактерии</vt:lpstr>
      <vt:lpstr>Какие органеллы имеются в клетках бактерий</vt:lpstr>
      <vt:lpstr>Какие органеллы имеются в клетках бактерий</vt:lpstr>
      <vt:lpstr>Какое дыхание характерно для бактерий брожения?</vt:lpstr>
      <vt:lpstr>Какое дыхание характерно для бактерий брожения?</vt:lpstr>
      <vt:lpstr>Чем обусловлено довольно широкое распространение бактерий в природе? </vt:lpstr>
      <vt:lpstr>Что такое антибиотики?</vt:lpstr>
      <vt:lpstr>Какие из этих болезней вызваны вирусами, а какие – бактериями?</vt:lpstr>
      <vt:lpstr>Какие из этих болезней вызваны вирусами, а какие – бактериями?</vt:lpstr>
      <vt:lpstr>Клетка какого царства изображена на картинке? </vt:lpstr>
      <vt:lpstr>Клетка какого царства изображена на картинке? </vt:lpstr>
      <vt:lpstr>Клетка какого царства изображена на картинке?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муниципальному этапу ВСОШ по биологии</dc:title>
  <dc:creator>Ог Павел</dc:creator>
  <cp:lastModifiedBy>Ог Павел</cp:lastModifiedBy>
  <cp:revision>22</cp:revision>
  <dcterms:created xsi:type="dcterms:W3CDTF">2020-06-04T08:54:14Z</dcterms:created>
  <dcterms:modified xsi:type="dcterms:W3CDTF">2020-06-06T11:08:38Z</dcterms:modified>
</cp:coreProperties>
</file>